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0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2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15892" y="1400175"/>
            <a:ext cx="531221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SECURITY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299018" y="2457450"/>
            <a:ext cx="654596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Pillars, Vulnerabilities, and Best Practices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3375254" y="3400425"/>
            <a:ext cx="23934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805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 SOFTWARE PENETRATION TESTING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806490"/>
            <a:ext cx="42862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Penetration Testing?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14313" y="1106528"/>
            <a:ext cx="4286250" cy="96005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14313" y="1106528"/>
            <a:ext cx="4286250" cy="96005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security testing methodology that simulates real-world attacks to identify exploitable vulnerabilities in a deployed system. Tests the system from an attacker's perspective.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214313" y="2173737"/>
            <a:ext cx="42862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Penetration Testing Phases:</a:t>
            </a:r>
            <a:endParaRPr lang="en-US" sz="1575" dirty="0"/>
          </a:p>
        </p:txBody>
      </p:sp>
      <p:sp>
        <p:nvSpPr>
          <p:cNvPr id="8" name="Shape 5"/>
          <p:cNvSpPr/>
          <p:nvPr/>
        </p:nvSpPr>
        <p:spPr>
          <a:xfrm>
            <a:off x="214313" y="2473775"/>
            <a:ext cx="4286250" cy="35718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14313" y="2473775"/>
            <a:ext cx="28575" cy="35718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80931"/>
            <a:ext cx="142875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781" y="2545212"/>
            <a:ext cx="35810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Reconnaissance: Gather information about the target</a:t>
            </a:r>
            <a:endParaRPr lang="en-US" sz="1046" dirty="0"/>
          </a:p>
        </p:txBody>
      </p:sp>
      <p:sp>
        <p:nvSpPr>
          <p:cNvPr id="12" name="Shape 8"/>
          <p:cNvSpPr/>
          <p:nvPr/>
        </p:nvSpPr>
        <p:spPr>
          <a:xfrm>
            <a:off x="214313" y="2902400"/>
            <a:ext cx="4286250" cy="35718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214313" y="2902400"/>
            <a:ext cx="28575" cy="35718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09556"/>
            <a:ext cx="160734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53641" y="2973837"/>
            <a:ext cx="28212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Scanning: Identify potential vulnerabilities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214313" y="3331025"/>
            <a:ext cx="4286250" cy="35718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14313" y="3331025"/>
            <a:ext cx="28575" cy="35718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438181"/>
            <a:ext cx="125016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17922" y="3402462"/>
            <a:ext cx="38229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Exploitation: Attempt to exploit discovered vulnerabilities</a:t>
            </a:r>
            <a:endParaRPr lang="en-US" sz="1046" dirty="0"/>
          </a:p>
        </p:txBody>
      </p:sp>
      <p:sp>
        <p:nvSpPr>
          <p:cNvPr id="20" name="Shape 14"/>
          <p:cNvSpPr/>
          <p:nvPr/>
        </p:nvSpPr>
        <p:spPr>
          <a:xfrm>
            <a:off x="214313" y="3759650"/>
            <a:ext cx="4286250" cy="571500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214313" y="3759650"/>
            <a:ext cx="28575" cy="571500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73962"/>
            <a:ext cx="142875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35781" y="3938243"/>
            <a:ext cx="3872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Post-Exploitation: Maintain access and document findings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214313" y="4295431"/>
            <a:ext cx="4286250" cy="571500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8"/>
          <p:cNvSpPr/>
          <p:nvPr/>
        </p:nvSpPr>
        <p:spPr>
          <a:xfrm>
            <a:off x="214313" y="4295431"/>
            <a:ext cx="28575" cy="571500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509743"/>
            <a:ext cx="107156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00063" y="4474025"/>
            <a:ext cx="39116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Reporting: Document vulnerabilities and recommend fixes</a:t>
            </a:r>
            <a:endParaRPr lang="en-US" sz="1046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800100"/>
            <a:ext cx="4286250" cy="2500313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4643438" y="3407569"/>
            <a:ext cx="4286250" cy="1572937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1"/>
          <p:cNvSpPr/>
          <p:nvPr/>
        </p:nvSpPr>
        <p:spPr>
          <a:xfrm>
            <a:off x="4714875" y="3473648"/>
            <a:ext cx="10189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Benefits:</a:t>
            </a:r>
            <a:endParaRPr lang="en-US" sz="1238" dirty="0"/>
          </a:p>
        </p:txBody>
      </p:sp>
      <p:sp>
        <p:nvSpPr>
          <p:cNvPr id="31" name="Text 22"/>
          <p:cNvSpPr/>
          <p:nvPr/>
        </p:nvSpPr>
        <p:spPr>
          <a:xfrm>
            <a:off x="4714875" y="3677943"/>
            <a:ext cx="3942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Identifies vulnerabilities that automated tools might </a:t>
            </a:r>
            <a:endParaRPr lang="en-US" sz="1238" dirty="0"/>
          </a:p>
        </p:txBody>
      </p:sp>
      <p:sp>
        <p:nvSpPr>
          <p:cNvPr id="32" name="Text 23"/>
          <p:cNvSpPr/>
          <p:nvPr/>
        </p:nvSpPr>
        <p:spPr>
          <a:xfrm>
            <a:off x="4714875" y="3882237"/>
            <a:ext cx="3380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</a:t>
            </a:r>
            <a:endParaRPr lang="en-US" sz="1238" dirty="0"/>
          </a:p>
        </p:txBody>
      </p:sp>
      <p:sp>
        <p:nvSpPr>
          <p:cNvPr id="33" name="Text 24"/>
          <p:cNvSpPr/>
          <p:nvPr/>
        </p:nvSpPr>
        <p:spPr>
          <a:xfrm>
            <a:off x="4714875" y="4086532"/>
            <a:ext cx="35006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Validates the effectiveness of security controls</a:t>
            </a:r>
            <a:endParaRPr lang="en-US" sz="1238" dirty="0"/>
          </a:p>
        </p:txBody>
      </p:sp>
      <p:sp>
        <p:nvSpPr>
          <p:cNvPr id="34" name="Text 25"/>
          <p:cNvSpPr/>
          <p:nvPr/>
        </p:nvSpPr>
        <p:spPr>
          <a:xfrm>
            <a:off x="4714875" y="4290826"/>
            <a:ext cx="27524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Provides real-world attack scenarios</a:t>
            </a:r>
            <a:endParaRPr lang="en-US" sz="1238" dirty="0"/>
          </a:p>
        </p:txBody>
      </p:sp>
      <p:sp>
        <p:nvSpPr>
          <p:cNvPr id="35" name="Text 26"/>
          <p:cNvSpPr/>
          <p:nvPr/>
        </p:nvSpPr>
        <p:spPr>
          <a:xfrm>
            <a:off x="4714875" y="4495121"/>
            <a:ext cx="399067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Helps prioritize security investments based on actual </a:t>
            </a:r>
            <a:endParaRPr lang="en-US" sz="1238" dirty="0"/>
          </a:p>
        </p:txBody>
      </p:sp>
      <p:sp>
        <p:nvSpPr>
          <p:cNvPr id="36" name="Text 27"/>
          <p:cNvSpPr/>
          <p:nvPr/>
        </p:nvSpPr>
        <p:spPr>
          <a:xfrm>
            <a:off x="4714875" y="4699415"/>
            <a:ext cx="94158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exploitability </a:t>
            </a:r>
            <a:endParaRPr lang="en-US" sz="1238" dirty="0"/>
          </a:p>
        </p:txBody>
      </p:sp>
      <p:sp>
        <p:nvSpPr>
          <p:cNvPr id="37" name="Text 28"/>
          <p:cNvSpPr/>
          <p:nvPr/>
        </p:nvSpPr>
        <p:spPr>
          <a:xfrm>
            <a:off x="214313" y="5051943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38" name="Text 29"/>
          <p:cNvSpPr/>
          <p:nvPr/>
        </p:nvSpPr>
        <p:spPr>
          <a:xfrm>
            <a:off x="8766218" y="5051943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104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1: BUFFER OVERRUNS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1083701"/>
            <a:ext cx="422351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buffer overrun occurs when a program writes data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4313" y="1306581"/>
            <a:ext cx="31407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beyond the allocated memory buffer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355107" y="1306581"/>
            <a:ext cx="94247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potentially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14313" y="1529460"/>
            <a:ext cx="356205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allowing attackers to execute arbitrary code. 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214313" y="1866640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14313" y="1866640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59508"/>
            <a:ext cx="142875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5781" y="1932719"/>
            <a:ext cx="7479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 of the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1283754" y="1932719"/>
            <a:ext cx="19445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oldest and most dangerous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3228305" y="1932719"/>
            <a:ext cx="6219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software 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535781" y="2118457"/>
            <a:ext cx="9388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</a:t>
            </a:r>
            <a:endParaRPr lang="en-US" sz="1046" dirty="0"/>
          </a:p>
        </p:txBody>
      </p:sp>
      <p:sp>
        <p:nvSpPr>
          <p:cNvPr id="15" name="Shape 11"/>
          <p:cNvSpPr/>
          <p:nvPr/>
        </p:nvSpPr>
        <p:spPr>
          <a:xfrm>
            <a:off x="214313" y="2452427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214313" y="2452427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45296"/>
            <a:ext cx="142875" cy="1428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35781" y="2518507"/>
            <a:ext cx="3779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in languages like C and C++ that don't perform 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535781" y="2704244"/>
            <a:ext cx="19802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 bounds checking</a:t>
            </a:r>
            <a:endParaRPr lang="en-US" sz="1046" dirty="0"/>
          </a:p>
        </p:txBody>
      </p:sp>
      <p:sp>
        <p:nvSpPr>
          <p:cNvPr id="20" name="Shape 15"/>
          <p:cNvSpPr/>
          <p:nvPr/>
        </p:nvSpPr>
        <p:spPr>
          <a:xfrm>
            <a:off x="214313" y="3038215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214313" y="3038215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131083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35781" y="3104294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826415" y="3104294"/>
            <a:ext cx="14724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 string functions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2298892" y="3104294"/>
            <a:ext cx="17600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(strncpy instead of strcpy)</a:t>
            </a:r>
            <a:endParaRPr lang="en-US" sz="1046" dirty="0"/>
          </a:p>
        </p:txBody>
      </p:sp>
      <p:sp>
        <p:nvSpPr>
          <p:cNvPr id="26" name="Shape 20"/>
          <p:cNvSpPr/>
          <p:nvPr/>
        </p:nvSpPr>
        <p:spPr>
          <a:xfrm>
            <a:off x="214313" y="3438265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1"/>
          <p:cNvSpPr/>
          <p:nvPr/>
        </p:nvSpPr>
        <p:spPr>
          <a:xfrm>
            <a:off x="214313" y="3438265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31133"/>
            <a:ext cx="142875" cy="14287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35781" y="3504344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1314310" y="3504344"/>
            <a:ext cx="16580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input validation</a:t>
            </a:r>
            <a:endParaRPr lang="en-US" sz="1046" dirty="0"/>
          </a:p>
        </p:txBody>
      </p:sp>
      <p:sp>
        <p:nvSpPr>
          <p:cNvPr id="31" name="Text 24"/>
          <p:cNvSpPr/>
          <p:nvPr/>
        </p:nvSpPr>
        <p:spPr>
          <a:xfrm>
            <a:off x="2972386" y="3504344"/>
            <a:ext cx="8378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bounds 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535781" y="3690082"/>
            <a:ext cx="5953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checking</a:t>
            </a:r>
            <a:endParaRPr lang="en-US" sz="1046" dirty="0"/>
          </a:p>
        </p:txBody>
      </p:sp>
      <p:sp>
        <p:nvSpPr>
          <p:cNvPr id="33" name="Shape 26"/>
          <p:cNvSpPr/>
          <p:nvPr/>
        </p:nvSpPr>
        <p:spPr>
          <a:xfrm>
            <a:off x="214313" y="4024052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27"/>
          <p:cNvSpPr/>
          <p:nvPr/>
        </p:nvSpPr>
        <p:spPr>
          <a:xfrm>
            <a:off x="214313" y="4024052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16921"/>
            <a:ext cx="142875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35781" y="4090132"/>
            <a:ext cx="6349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1170738" y="4090132"/>
            <a:ext cx="17200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memory-safe languages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2890819" y="4090132"/>
            <a:ext cx="1390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like Java, C#, or Rust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4643438" y="1550194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Code</a:t>
            </a:r>
            <a:endParaRPr lang="en-US" sz="1238" dirty="0"/>
          </a:p>
        </p:txBody>
      </p:sp>
      <p:sp>
        <p:nvSpPr>
          <p:cNvPr id="40" name="Shape 32"/>
          <p:cNvSpPr/>
          <p:nvPr/>
        </p:nvSpPr>
        <p:spPr>
          <a:xfrm>
            <a:off x="4643438" y="1821656"/>
            <a:ext cx="4286250" cy="557213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3"/>
          <p:cNvSpPr/>
          <p:nvPr/>
        </p:nvSpPr>
        <p:spPr>
          <a:xfrm>
            <a:off x="4643438" y="1821656"/>
            <a:ext cx="28575" cy="5572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34"/>
          <p:cNvSpPr/>
          <p:nvPr/>
        </p:nvSpPr>
        <p:spPr>
          <a:xfrm>
            <a:off x="4729163" y="1916311"/>
            <a:ext cx="36245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void copy_user_input(char* input) { char buffer[64]; // No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4729163" y="2109192"/>
            <a:ext cx="37497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bounds checking! strcpy(buffer, input); // Process buffer... }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4643438" y="2486025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Code</a:t>
            </a:r>
            <a:endParaRPr lang="en-US" sz="1238" dirty="0"/>
          </a:p>
        </p:txBody>
      </p:sp>
      <p:sp>
        <p:nvSpPr>
          <p:cNvPr id="45" name="Shape 37"/>
          <p:cNvSpPr/>
          <p:nvPr/>
        </p:nvSpPr>
        <p:spPr>
          <a:xfrm>
            <a:off x="4643438" y="2757488"/>
            <a:ext cx="4286250" cy="1135856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4643438" y="2757488"/>
            <a:ext cx="28575" cy="1135856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Text 39"/>
          <p:cNvSpPr/>
          <p:nvPr/>
        </p:nvSpPr>
        <p:spPr>
          <a:xfrm>
            <a:off x="4729163" y="2852142"/>
            <a:ext cx="38285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void copy_user_input(char* input) { char buffer[64]; // Check 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4729163" y="3045023"/>
            <a:ext cx="40016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length if (strlen(input) &gt;= sizeof(buffer)) { // Handle error 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4729163" y="3237905"/>
            <a:ext cx="34572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condition return; } // Use safer function with size limit </a:t>
            </a:r>
            <a:endParaRPr lang="en-US" sz="942" dirty="0"/>
          </a:p>
        </p:txBody>
      </p:sp>
      <p:sp>
        <p:nvSpPr>
          <p:cNvPr id="50" name="Text 42"/>
          <p:cNvSpPr/>
          <p:nvPr/>
        </p:nvSpPr>
        <p:spPr>
          <a:xfrm>
            <a:off x="4729163" y="3430786"/>
            <a:ext cx="40485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strncpy(buffer, input, sizeof(buffer)-1); buffer[sizeof(buffer)-1] = </a:t>
            </a:r>
            <a:endParaRPr lang="en-US" sz="942" dirty="0"/>
          </a:p>
        </p:txBody>
      </p:sp>
      <p:sp>
        <p:nvSpPr>
          <p:cNvPr id="51" name="Text 43"/>
          <p:cNvSpPr/>
          <p:nvPr/>
        </p:nvSpPr>
        <p:spPr>
          <a:xfrm>
            <a:off x="4729163" y="3623667"/>
            <a:ext cx="15052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'\0'; // Process buffer... }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214313" y="471487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53" name="Text 45"/>
          <p:cNvSpPr/>
          <p:nvPr/>
        </p:nvSpPr>
        <p:spPr>
          <a:xfrm>
            <a:off x="8766218" y="4714875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</a:t>
            </a:r>
            <a:endParaRPr lang="en-US" sz="104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2: FORMAT STRING PROBLEMS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1038020"/>
            <a:ext cx="4286250" cy="98862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300038" y="1118388"/>
            <a:ext cx="39278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Format string vulnerabilities occur when user input is 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300038" y="1322682"/>
            <a:ext cx="36480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directly as the format string in functions like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300038" y="1526977"/>
            <a:ext cx="5576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printf()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857669" y="1526977"/>
            <a:ext cx="829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940659" y="1526977"/>
            <a:ext cx="635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sprintf()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1576397" y="1526977"/>
            <a:ext cx="2838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or 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1860249" y="1526977"/>
            <a:ext cx="61843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fprintf()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2478686" y="1526977"/>
            <a:ext cx="115232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without proper </a:t>
            </a:r>
            <a:endParaRPr lang="en-US" sz="1238" dirty="0"/>
          </a:p>
        </p:txBody>
      </p:sp>
      <p:sp>
        <p:nvSpPr>
          <p:cNvPr id="13" name="Text 10"/>
          <p:cNvSpPr/>
          <p:nvPr/>
        </p:nvSpPr>
        <p:spPr>
          <a:xfrm>
            <a:off x="300038" y="1731271"/>
            <a:ext cx="7655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validation. </a:t>
            </a:r>
            <a:endParaRPr lang="en-US" sz="1238" dirty="0"/>
          </a:p>
        </p:txBody>
      </p:sp>
      <p:sp>
        <p:nvSpPr>
          <p:cNvPr id="14" name="Shape 11"/>
          <p:cNvSpPr/>
          <p:nvPr/>
        </p:nvSpPr>
        <p:spPr>
          <a:xfrm>
            <a:off x="214313" y="2133805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214313" y="2133805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26673"/>
            <a:ext cx="142875" cy="14287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35781" y="2199884"/>
            <a:ext cx="26516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Attackers can use format specifiers like 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3187396" y="2199884"/>
            <a:ext cx="199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%s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3387142" y="2199884"/>
            <a:ext cx="75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3462598" y="2199884"/>
            <a:ext cx="2113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%x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3673925" y="2199884"/>
            <a:ext cx="2580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or 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3931965" y="2199884"/>
            <a:ext cx="2226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%n</a:t>
            </a:r>
            <a:endParaRPr lang="en-US" sz="1046" dirty="0"/>
          </a:p>
        </p:txBody>
      </p:sp>
      <p:sp>
        <p:nvSpPr>
          <p:cNvPr id="23" name="Text 19"/>
          <p:cNvSpPr/>
          <p:nvPr/>
        </p:nvSpPr>
        <p:spPr>
          <a:xfrm>
            <a:off x="4154565" y="2199884"/>
            <a:ext cx="175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535781" y="2385622"/>
            <a:ext cx="23223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or write to memory locations.</a:t>
            </a:r>
            <a:endParaRPr lang="en-US" sz="1046" dirty="0"/>
          </a:p>
        </p:txBody>
      </p:sp>
      <p:sp>
        <p:nvSpPr>
          <p:cNvPr id="25" name="Shape 21"/>
          <p:cNvSpPr/>
          <p:nvPr/>
        </p:nvSpPr>
        <p:spPr>
          <a:xfrm>
            <a:off x="214313" y="2719592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2"/>
          <p:cNvSpPr/>
          <p:nvPr/>
        </p:nvSpPr>
        <p:spPr>
          <a:xfrm>
            <a:off x="214313" y="2719592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12461"/>
            <a:ext cx="142875" cy="142875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35781" y="2791030"/>
            <a:ext cx="3893344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lead to information disclosure, denial of service, or even arbitrary code execution.</a:t>
            </a:r>
            <a:endParaRPr lang="en-US" sz="1046" dirty="0"/>
          </a:p>
        </p:txBody>
      </p:sp>
      <p:sp>
        <p:nvSpPr>
          <p:cNvPr id="29" name="Shape 24"/>
          <p:cNvSpPr/>
          <p:nvPr/>
        </p:nvSpPr>
        <p:spPr>
          <a:xfrm>
            <a:off x="214313" y="3305380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5"/>
          <p:cNvSpPr/>
          <p:nvPr/>
        </p:nvSpPr>
        <p:spPr>
          <a:xfrm>
            <a:off x="214313" y="3305380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398248"/>
            <a:ext cx="142875" cy="14287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535781" y="3371459"/>
            <a:ext cx="24157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use explicit format strings</a:t>
            </a:r>
            <a:endParaRPr lang="en-US" sz="1046" dirty="0"/>
          </a:p>
        </p:txBody>
      </p:sp>
      <p:sp>
        <p:nvSpPr>
          <p:cNvPr id="33" name="Text 27"/>
          <p:cNvSpPr/>
          <p:nvPr/>
        </p:nvSpPr>
        <p:spPr>
          <a:xfrm>
            <a:off x="2951513" y="3371459"/>
            <a:ext cx="12803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user-supplied </a:t>
            </a:r>
            <a:endParaRPr lang="en-US" sz="1046" dirty="0"/>
          </a:p>
        </p:txBody>
      </p:sp>
      <p:sp>
        <p:nvSpPr>
          <p:cNvPr id="34" name="Text 28"/>
          <p:cNvSpPr/>
          <p:nvPr/>
        </p:nvSpPr>
        <p:spPr>
          <a:xfrm>
            <a:off x="535781" y="3557197"/>
            <a:ext cx="34783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as arguments, never as the format string itself.</a:t>
            </a:r>
            <a:endParaRPr lang="en-US" sz="1046" dirty="0"/>
          </a:p>
        </p:txBody>
      </p:sp>
      <p:sp>
        <p:nvSpPr>
          <p:cNvPr id="35" name="Shape 29"/>
          <p:cNvSpPr/>
          <p:nvPr/>
        </p:nvSpPr>
        <p:spPr>
          <a:xfrm>
            <a:off x="214313" y="3891167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30"/>
          <p:cNvSpPr/>
          <p:nvPr/>
        </p:nvSpPr>
        <p:spPr>
          <a:xfrm>
            <a:off x="214313" y="3891167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84036"/>
            <a:ext cx="142875" cy="142875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535781" y="3957247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39" name="Text 32"/>
          <p:cNvSpPr/>
          <p:nvPr/>
        </p:nvSpPr>
        <p:spPr>
          <a:xfrm>
            <a:off x="826415" y="3957247"/>
            <a:ext cx="13700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alternatives</a:t>
            </a:r>
            <a:endParaRPr lang="en-US" sz="1046" dirty="0"/>
          </a:p>
        </p:txBody>
      </p:sp>
      <p:sp>
        <p:nvSpPr>
          <p:cNvPr id="40" name="Text 33"/>
          <p:cNvSpPr/>
          <p:nvPr/>
        </p:nvSpPr>
        <p:spPr>
          <a:xfrm>
            <a:off x="2196452" y="3957247"/>
            <a:ext cx="3049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like </a:t>
            </a:r>
            <a:endParaRPr lang="en-US" sz="1046" dirty="0"/>
          </a:p>
        </p:txBody>
      </p:sp>
      <p:sp>
        <p:nvSpPr>
          <p:cNvPr id="41" name="Text 34"/>
          <p:cNvSpPr/>
          <p:nvPr/>
        </p:nvSpPr>
        <p:spPr>
          <a:xfrm>
            <a:off x="2501373" y="3957247"/>
            <a:ext cx="6718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snprintf()</a:t>
            </a:r>
            <a:endParaRPr lang="en-US" sz="1046" dirty="0"/>
          </a:p>
        </p:txBody>
      </p:sp>
      <p:sp>
        <p:nvSpPr>
          <p:cNvPr id="42" name="Text 35"/>
          <p:cNvSpPr/>
          <p:nvPr/>
        </p:nvSpPr>
        <p:spPr>
          <a:xfrm>
            <a:off x="3173192" y="3957247"/>
            <a:ext cx="11114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proper size </a:t>
            </a:r>
            <a:endParaRPr lang="en-US" sz="1046" dirty="0"/>
          </a:p>
        </p:txBody>
      </p:sp>
      <p:sp>
        <p:nvSpPr>
          <p:cNvPr id="43" name="Text 36"/>
          <p:cNvSpPr/>
          <p:nvPr/>
        </p:nvSpPr>
        <p:spPr>
          <a:xfrm>
            <a:off x="535781" y="4142984"/>
            <a:ext cx="4025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limits.</a:t>
            </a:r>
            <a:endParaRPr lang="en-US" sz="1046" dirty="0"/>
          </a:p>
        </p:txBody>
      </p:sp>
      <p:sp>
        <p:nvSpPr>
          <p:cNvPr id="44" name="Text 37"/>
          <p:cNvSpPr/>
          <p:nvPr/>
        </p:nvSpPr>
        <p:spPr>
          <a:xfrm>
            <a:off x="4643438" y="833698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Code:</a:t>
            </a:r>
            <a:endParaRPr lang="en-US" sz="1238" dirty="0"/>
          </a:p>
        </p:txBody>
      </p:sp>
      <p:sp>
        <p:nvSpPr>
          <p:cNvPr id="45" name="Shape 38"/>
          <p:cNvSpPr/>
          <p:nvPr/>
        </p:nvSpPr>
        <p:spPr>
          <a:xfrm>
            <a:off x="4643438" y="1069442"/>
            <a:ext cx="4286250" cy="891518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9"/>
          <p:cNvSpPr/>
          <p:nvPr/>
        </p:nvSpPr>
        <p:spPr>
          <a:xfrm>
            <a:off x="4643438" y="1069442"/>
            <a:ext cx="28575" cy="89151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Text 40"/>
          <p:cNvSpPr/>
          <p:nvPr/>
        </p:nvSpPr>
        <p:spPr>
          <a:xfrm>
            <a:off x="4729163" y="1156953"/>
            <a:ext cx="30526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User input directly used as format string void </a:t>
            </a:r>
            <a:endParaRPr lang="en-US" sz="942" dirty="0"/>
          </a:p>
        </p:txBody>
      </p:sp>
      <p:sp>
        <p:nvSpPr>
          <p:cNvPr id="48" name="Text 41"/>
          <p:cNvSpPr/>
          <p:nvPr/>
        </p:nvSpPr>
        <p:spPr>
          <a:xfrm>
            <a:off x="4729163" y="1336970"/>
            <a:ext cx="34075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log_message(char *user_input) { printf(user_input); // </a:t>
            </a:r>
            <a:endParaRPr lang="en-US" sz="942" dirty="0"/>
          </a:p>
        </p:txBody>
      </p:sp>
      <p:sp>
        <p:nvSpPr>
          <p:cNvPr id="49" name="Text 42"/>
          <p:cNvSpPr/>
          <p:nvPr/>
        </p:nvSpPr>
        <p:spPr>
          <a:xfrm>
            <a:off x="4729163" y="1516986"/>
            <a:ext cx="40761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VULNERABLE! } // Attacker can input: "%x %x %x %x" // This will </a:t>
            </a:r>
            <a:endParaRPr lang="en-US" sz="942" dirty="0"/>
          </a:p>
        </p:txBody>
      </p:sp>
      <p:sp>
        <p:nvSpPr>
          <p:cNvPr id="50" name="Text 43"/>
          <p:cNvSpPr/>
          <p:nvPr/>
        </p:nvSpPr>
        <p:spPr>
          <a:xfrm>
            <a:off x="4729163" y="1697003"/>
            <a:ext cx="17383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print values from the stack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4643438" y="2068116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Code:</a:t>
            </a:r>
            <a:endParaRPr lang="en-US" sz="1238" dirty="0"/>
          </a:p>
        </p:txBody>
      </p:sp>
      <p:sp>
        <p:nvSpPr>
          <p:cNvPr id="52" name="Shape 45"/>
          <p:cNvSpPr/>
          <p:nvPr/>
        </p:nvSpPr>
        <p:spPr>
          <a:xfrm>
            <a:off x="4643438" y="2303859"/>
            <a:ext cx="4286250" cy="1071535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Shape 46"/>
          <p:cNvSpPr/>
          <p:nvPr/>
        </p:nvSpPr>
        <p:spPr>
          <a:xfrm>
            <a:off x="4643438" y="2303859"/>
            <a:ext cx="28575" cy="107153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47"/>
          <p:cNvSpPr/>
          <p:nvPr/>
        </p:nvSpPr>
        <p:spPr>
          <a:xfrm>
            <a:off x="4729163" y="2391370"/>
            <a:ext cx="36809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Explicit format string with user input as argument void </a:t>
            </a:r>
            <a:endParaRPr lang="en-US" sz="942" dirty="0"/>
          </a:p>
        </p:txBody>
      </p:sp>
      <p:sp>
        <p:nvSpPr>
          <p:cNvPr id="55" name="Text 48"/>
          <p:cNvSpPr/>
          <p:nvPr/>
        </p:nvSpPr>
        <p:spPr>
          <a:xfrm>
            <a:off x="4743826" y="2521963"/>
            <a:ext cx="38122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log_message(char *user_input) { printf("%s", user_input); // </a:t>
            </a:r>
            <a:endParaRPr lang="en-US" sz="942" dirty="0"/>
          </a:p>
        </p:txBody>
      </p:sp>
      <p:sp>
        <p:nvSpPr>
          <p:cNvPr id="56" name="Text 49"/>
          <p:cNvSpPr/>
          <p:nvPr/>
        </p:nvSpPr>
        <p:spPr>
          <a:xfrm>
            <a:off x="4729163" y="2571387"/>
            <a:ext cx="4114437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 } // Using size-limited alternatives void </a:t>
            </a:r>
            <a:endParaRPr lang="en-US" sz="942" dirty="0"/>
          </a:p>
        </p:txBody>
      </p:sp>
      <p:sp>
        <p:nvSpPr>
          <p:cNvPr id="57" name="Text 50"/>
          <p:cNvSpPr/>
          <p:nvPr/>
        </p:nvSpPr>
        <p:spPr>
          <a:xfrm>
            <a:off x="4729163" y="2931421"/>
            <a:ext cx="38415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log_message_to_buffer(char *user_input, char *buffer, size_t </a:t>
            </a:r>
            <a:endParaRPr lang="en-US" sz="942" dirty="0"/>
          </a:p>
        </p:txBody>
      </p:sp>
      <p:sp>
        <p:nvSpPr>
          <p:cNvPr id="58" name="Text 51"/>
          <p:cNvSpPr/>
          <p:nvPr/>
        </p:nvSpPr>
        <p:spPr>
          <a:xfrm>
            <a:off x="4729163" y="3111438"/>
            <a:ext cx="38548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buffer_size) { snprintf(buffer, buffer_size, "%s", user_input); }</a:t>
            </a:r>
            <a:endParaRPr lang="en-US" sz="942" dirty="0"/>
          </a:p>
        </p:txBody>
      </p:sp>
      <p:sp>
        <p:nvSpPr>
          <p:cNvPr id="59" name="Text 52"/>
          <p:cNvSpPr/>
          <p:nvPr/>
        </p:nvSpPr>
        <p:spPr>
          <a:xfrm>
            <a:off x="4643438" y="3482550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1238" dirty="0"/>
          </a:p>
        </p:txBody>
      </p:sp>
      <p:sp>
        <p:nvSpPr>
          <p:cNvPr id="60" name="Shape 53"/>
          <p:cNvSpPr/>
          <p:nvPr/>
        </p:nvSpPr>
        <p:spPr>
          <a:xfrm>
            <a:off x="4643438" y="3718294"/>
            <a:ext cx="4286250" cy="891518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1" name="Shape 54"/>
          <p:cNvSpPr/>
          <p:nvPr/>
        </p:nvSpPr>
        <p:spPr>
          <a:xfrm>
            <a:off x="4643438" y="3718294"/>
            <a:ext cx="28575" cy="89151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2" name="Text 55"/>
          <p:cNvSpPr/>
          <p:nvPr/>
        </p:nvSpPr>
        <p:spPr>
          <a:xfrm>
            <a:off x="4729163" y="3805805"/>
            <a:ext cx="24151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Attacker input: "%08x.%08x.%08x.%08x"</a:t>
            </a:r>
            <a:endParaRPr lang="en-US" sz="942" dirty="0"/>
          </a:p>
        </p:txBody>
      </p:sp>
      <p:sp>
        <p:nvSpPr>
          <p:cNvPr id="63" name="Text 56"/>
          <p:cNvSpPr/>
          <p:nvPr/>
        </p:nvSpPr>
        <p:spPr>
          <a:xfrm>
            <a:off x="7177767" y="3805805"/>
            <a:ext cx="6406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Output: </a:t>
            </a:r>
            <a:endParaRPr lang="en-US" sz="942" dirty="0"/>
          </a:p>
        </p:txBody>
      </p:sp>
      <p:sp>
        <p:nvSpPr>
          <p:cNvPr id="64" name="Text 57"/>
          <p:cNvSpPr/>
          <p:nvPr/>
        </p:nvSpPr>
        <p:spPr>
          <a:xfrm>
            <a:off x="4729163" y="3985822"/>
            <a:ext cx="36348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"bffff3c0.08049ee0.bffff1c4.00000001" // Reveals memory </a:t>
            </a:r>
            <a:endParaRPr lang="en-US" sz="942" dirty="0"/>
          </a:p>
        </p:txBody>
      </p:sp>
      <p:sp>
        <p:nvSpPr>
          <p:cNvPr id="65" name="Text 58"/>
          <p:cNvSpPr/>
          <p:nvPr/>
        </p:nvSpPr>
        <p:spPr>
          <a:xfrm>
            <a:off x="4729163" y="4165839"/>
            <a:ext cx="5661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contents</a:t>
            </a:r>
            <a:endParaRPr lang="en-US" sz="942" dirty="0"/>
          </a:p>
        </p:txBody>
      </p:sp>
      <p:sp>
        <p:nvSpPr>
          <p:cNvPr id="66" name="Text 59"/>
          <p:cNvSpPr/>
          <p:nvPr/>
        </p:nvSpPr>
        <p:spPr>
          <a:xfrm>
            <a:off x="5328819" y="4165839"/>
            <a:ext cx="15474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Attacker input: "AAAA%n"</a:t>
            </a:r>
            <a:endParaRPr lang="en-US" sz="942" dirty="0"/>
          </a:p>
        </p:txBody>
      </p:sp>
      <p:sp>
        <p:nvSpPr>
          <p:cNvPr id="67" name="Text 60"/>
          <p:cNvSpPr/>
          <p:nvPr/>
        </p:nvSpPr>
        <p:spPr>
          <a:xfrm>
            <a:off x="6909708" y="4165839"/>
            <a:ext cx="17772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Can write the value 4 to a </a:t>
            </a:r>
            <a:endParaRPr lang="en-US" sz="942" dirty="0"/>
          </a:p>
        </p:txBody>
      </p:sp>
      <p:sp>
        <p:nvSpPr>
          <p:cNvPr id="68" name="Text 61"/>
          <p:cNvSpPr/>
          <p:nvPr/>
        </p:nvSpPr>
        <p:spPr>
          <a:xfrm>
            <a:off x="4729163" y="4345856"/>
            <a:ext cx="35564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location // Potentially overwriting critical data</a:t>
            </a:r>
            <a:endParaRPr lang="en-US" sz="942" dirty="0"/>
          </a:p>
        </p:txBody>
      </p:sp>
      <p:sp>
        <p:nvSpPr>
          <p:cNvPr id="69" name="Text 62"/>
          <p:cNvSpPr/>
          <p:nvPr/>
        </p:nvSpPr>
        <p:spPr>
          <a:xfrm>
            <a:off x="214313" y="471487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70" name="Text 63"/>
          <p:cNvSpPr/>
          <p:nvPr/>
        </p:nvSpPr>
        <p:spPr>
          <a:xfrm>
            <a:off x="8766218" y="4714875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</a:t>
            </a:r>
            <a:endParaRPr lang="en-US" sz="104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835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3: INTEGER OVERFLOWS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1306553"/>
            <a:ext cx="35089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Integer overflow occurs when an arithmetic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4313" y="1529432"/>
            <a:ext cx="417995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 attempts to create a numeric value that is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4313" y="1752312"/>
            <a:ext cx="15185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outside the range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732862" y="1752312"/>
            <a:ext cx="250541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can be represented with a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14313" y="1975191"/>
            <a:ext cx="17206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given number of bits. 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214313" y="2312370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14313" y="2312370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05239"/>
            <a:ext cx="142875" cy="1428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5781" y="2378450"/>
            <a:ext cx="7936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lead to 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1329463" y="2378450"/>
            <a:ext cx="1175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buffer overflows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2504777" y="2378450"/>
            <a:ext cx="18315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incorrect calculations, and 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535781" y="2564188"/>
            <a:ext cx="15404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vulnerabilities.</a:t>
            </a:r>
            <a:endParaRPr lang="en-US" sz="1046" dirty="0"/>
          </a:p>
        </p:txBody>
      </p:sp>
      <p:sp>
        <p:nvSpPr>
          <p:cNvPr id="16" name="Shape 12"/>
          <p:cNvSpPr/>
          <p:nvPr/>
        </p:nvSpPr>
        <p:spPr>
          <a:xfrm>
            <a:off x="214313" y="2898158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214313" y="2898158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91027"/>
            <a:ext cx="142875" cy="14287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5781" y="2964238"/>
            <a:ext cx="10571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Often occurs in </a:t>
            </a:r>
            <a:endParaRPr lang="en-US" sz="1046" dirty="0"/>
          </a:p>
        </p:txBody>
      </p:sp>
      <p:sp>
        <p:nvSpPr>
          <p:cNvPr id="20" name="Text 15"/>
          <p:cNvSpPr/>
          <p:nvPr/>
        </p:nvSpPr>
        <p:spPr>
          <a:xfrm>
            <a:off x="1592917" y="2964238"/>
            <a:ext cx="13463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allocation</a:t>
            </a:r>
            <a:endParaRPr lang="en-US" sz="1046" dirty="0"/>
          </a:p>
        </p:txBody>
      </p:sp>
      <p:sp>
        <p:nvSpPr>
          <p:cNvPr id="21" name="Text 16"/>
          <p:cNvSpPr/>
          <p:nvPr/>
        </p:nvSpPr>
        <p:spPr>
          <a:xfrm>
            <a:off x="2939235" y="2964238"/>
            <a:ext cx="13720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array indexing, and </a:t>
            </a:r>
            <a:endParaRPr lang="en-US" sz="1046" dirty="0"/>
          </a:p>
        </p:txBody>
      </p:sp>
      <p:sp>
        <p:nvSpPr>
          <p:cNvPr id="22" name="Text 17"/>
          <p:cNvSpPr/>
          <p:nvPr/>
        </p:nvSpPr>
        <p:spPr>
          <a:xfrm>
            <a:off x="535781" y="3149975"/>
            <a:ext cx="964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 counters.</a:t>
            </a:r>
            <a:endParaRPr lang="en-US" sz="1046" dirty="0"/>
          </a:p>
        </p:txBody>
      </p:sp>
      <p:sp>
        <p:nvSpPr>
          <p:cNvPr id="23" name="Shape 18"/>
          <p:cNvSpPr/>
          <p:nvPr/>
        </p:nvSpPr>
        <p:spPr>
          <a:xfrm>
            <a:off x="214313" y="3483945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214313" y="3483945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76814"/>
            <a:ext cx="142875" cy="1428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35781" y="3550025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826415" y="3550025"/>
            <a:ext cx="10958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range checking</a:t>
            </a:r>
            <a:endParaRPr lang="en-US" sz="1046" dirty="0"/>
          </a:p>
        </p:txBody>
      </p:sp>
      <p:sp>
        <p:nvSpPr>
          <p:cNvPr id="28" name="Text 22"/>
          <p:cNvSpPr/>
          <p:nvPr/>
        </p:nvSpPr>
        <p:spPr>
          <a:xfrm>
            <a:off x="1922283" y="3550025"/>
            <a:ext cx="20079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before performing arithmetic </a:t>
            </a:r>
            <a:endParaRPr lang="en-US" sz="1046" dirty="0"/>
          </a:p>
        </p:txBody>
      </p:sp>
      <p:sp>
        <p:nvSpPr>
          <p:cNvPr id="29" name="Text 23"/>
          <p:cNvSpPr/>
          <p:nvPr/>
        </p:nvSpPr>
        <p:spPr>
          <a:xfrm>
            <a:off x="535781" y="3735763"/>
            <a:ext cx="7611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operations.</a:t>
            </a:r>
            <a:endParaRPr lang="en-US" sz="1046" dirty="0"/>
          </a:p>
        </p:txBody>
      </p:sp>
      <p:sp>
        <p:nvSpPr>
          <p:cNvPr id="30" name="Shape 24"/>
          <p:cNvSpPr/>
          <p:nvPr/>
        </p:nvSpPr>
        <p:spPr>
          <a:xfrm>
            <a:off x="214313" y="4069733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5"/>
          <p:cNvSpPr/>
          <p:nvPr/>
        </p:nvSpPr>
        <p:spPr>
          <a:xfrm>
            <a:off x="214313" y="4069733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62602"/>
            <a:ext cx="142875" cy="142875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535781" y="4135813"/>
            <a:ext cx="10418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using </a:t>
            </a:r>
            <a:endParaRPr lang="en-US" sz="1046" dirty="0"/>
          </a:p>
        </p:txBody>
      </p:sp>
      <p:sp>
        <p:nvSpPr>
          <p:cNvPr id="34" name="Text 27"/>
          <p:cNvSpPr/>
          <p:nvPr/>
        </p:nvSpPr>
        <p:spPr>
          <a:xfrm>
            <a:off x="1577653" y="4135813"/>
            <a:ext cx="1484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safe integer libraries</a:t>
            </a:r>
            <a:endParaRPr lang="en-US" sz="1046" dirty="0"/>
          </a:p>
        </p:txBody>
      </p:sp>
      <p:sp>
        <p:nvSpPr>
          <p:cNvPr id="35" name="Text 28"/>
          <p:cNvSpPr/>
          <p:nvPr/>
        </p:nvSpPr>
        <p:spPr>
          <a:xfrm>
            <a:off x="3062408" y="4135813"/>
            <a:ext cx="7666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detect </a:t>
            </a:r>
            <a:endParaRPr lang="en-US" sz="1046" dirty="0"/>
          </a:p>
        </p:txBody>
      </p:sp>
      <p:sp>
        <p:nvSpPr>
          <p:cNvPr id="36" name="Text 29"/>
          <p:cNvSpPr/>
          <p:nvPr/>
        </p:nvSpPr>
        <p:spPr>
          <a:xfrm>
            <a:off x="535781" y="4321550"/>
            <a:ext cx="6843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overflows.</a:t>
            </a:r>
            <a:endParaRPr lang="en-US" sz="1046" dirty="0"/>
          </a:p>
        </p:txBody>
      </p:sp>
      <p:sp>
        <p:nvSpPr>
          <p:cNvPr id="37" name="Shape 30"/>
          <p:cNvSpPr/>
          <p:nvPr/>
        </p:nvSpPr>
        <p:spPr>
          <a:xfrm>
            <a:off x="214313" y="4655520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1"/>
          <p:cNvSpPr/>
          <p:nvPr/>
        </p:nvSpPr>
        <p:spPr>
          <a:xfrm>
            <a:off x="214313" y="4655520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748389"/>
            <a:ext cx="142875" cy="142875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535781" y="4721600"/>
            <a:ext cx="9209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C/C++, use </a:t>
            </a:r>
            <a:endParaRPr lang="en-US" sz="1046" dirty="0"/>
          </a:p>
        </p:txBody>
      </p:sp>
      <p:sp>
        <p:nvSpPr>
          <p:cNvPr id="41" name="Text 33"/>
          <p:cNvSpPr/>
          <p:nvPr/>
        </p:nvSpPr>
        <p:spPr>
          <a:xfrm>
            <a:off x="1456767" y="4721600"/>
            <a:ext cx="3895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size_t</a:t>
            </a:r>
            <a:endParaRPr lang="en-US" sz="1046" dirty="0"/>
          </a:p>
        </p:txBody>
      </p:sp>
      <p:sp>
        <p:nvSpPr>
          <p:cNvPr id="42" name="Text 34"/>
          <p:cNvSpPr/>
          <p:nvPr/>
        </p:nvSpPr>
        <p:spPr>
          <a:xfrm>
            <a:off x="1846269" y="4721600"/>
            <a:ext cx="9209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sizes and </a:t>
            </a:r>
            <a:endParaRPr lang="en-US" sz="1046" dirty="0"/>
          </a:p>
        </p:txBody>
      </p:sp>
      <p:sp>
        <p:nvSpPr>
          <p:cNvPr id="43" name="Text 35"/>
          <p:cNvSpPr/>
          <p:nvPr/>
        </p:nvSpPr>
        <p:spPr>
          <a:xfrm>
            <a:off x="2767254" y="4721600"/>
            <a:ext cx="14116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intmax_t/uintmax_t</a:t>
            </a:r>
            <a:endParaRPr lang="en-US" sz="1046" dirty="0"/>
          </a:p>
        </p:txBody>
      </p:sp>
      <p:sp>
        <p:nvSpPr>
          <p:cNvPr id="44" name="Text 36"/>
          <p:cNvSpPr/>
          <p:nvPr/>
        </p:nvSpPr>
        <p:spPr>
          <a:xfrm>
            <a:off x="551248" y="4792144"/>
            <a:ext cx="3874843" cy="380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large integers.</a:t>
            </a:r>
            <a:endParaRPr lang="en-US" sz="1046" dirty="0"/>
          </a:p>
        </p:txBody>
      </p:sp>
      <p:pic>
        <p:nvPicPr>
          <p:cNvPr id="4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800100"/>
            <a:ext cx="4286250" cy="1428750"/>
          </a:xfrm>
          <a:prstGeom prst="rect">
            <a:avLst/>
          </a:prstGeom>
        </p:spPr>
      </p:pic>
      <p:sp>
        <p:nvSpPr>
          <p:cNvPr id="46" name="Text 37"/>
          <p:cNvSpPr/>
          <p:nvPr/>
        </p:nvSpPr>
        <p:spPr>
          <a:xfrm>
            <a:off x="4643438" y="2336006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Code Example</a:t>
            </a:r>
            <a:endParaRPr lang="en-US" sz="1238" dirty="0"/>
          </a:p>
        </p:txBody>
      </p:sp>
      <p:sp>
        <p:nvSpPr>
          <p:cNvPr id="47" name="Shape 38"/>
          <p:cNvSpPr/>
          <p:nvPr/>
        </p:nvSpPr>
        <p:spPr>
          <a:xfrm>
            <a:off x="4643438" y="2571750"/>
            <a:ext cx="4286250" cy="1294414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39"/>
          <p:cNvSpPr/>
          <p:nvPr/>
        </p:nvSpPr>
        <p:spPr>
          <a:xfrm>
            <a:off x="4643438" y="2571750"/>
            <a:ext cx="28575" cy="1294414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0"/>
          <p:cNvSpPr/>
          <p:nvPr/>
        </p:nvSpPr>
        <p:spPr>
          <a:xfrm>
            <a:off x="4750594" y="2623228"/>
            <a:ext cx="2526333" cy="2899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Integer overflow in memory allocation </a:t>
            </a:r>
            <a:endParaRPr lang="ar-EG" sz="942" b="1" dirty="0">
              <a:solidFill>
                <a:srgbClr val="E66C4D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void </a:t>
            </a:r>
            <a:endParaRPr lang="en-US" sz="942" dirty="0"/>
          </a:p>
        </p:txBody>
      </p:sp>
      <p:sp>
        <p:nvSpPr>
          <p:cNvPr id="50" name="Text 41"/>
          <p:cNvSpPr/>
          <p:nvPr/>
        </p:nvSpPr>
        <p:spPr>
          <a:xfrm>
            <a:off x="5047115" y="2745153"/>
            <a:ext cx="30993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process_data(size_t num_elements) { size_t size = </a:t>
            </a:r>
            <a:endParaRPr lang="en-US" sz="942" dirty="0"/>
          </a:p>
        </p:txBody>
      </p:sp>
      <p:sp>
        <p:nvSpPr>
          <p:cNvPr id="51" name="Text 42"/>
          <p:cNvSpPr/>
          <p:nvPr/>
        </p:nvSpPr>
        <p:spPr>
          <a:xfrm>
            <a:off x="4760835" y="2948220"/>
            <a:ext cx="39509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num_elements * sizeof(int); int *buffer = (int *)malloc(size); // </a:t>
            </a:r>
            <a:endParaRPr lang="en-US" sz="942" dirty="0"/>
          </a:p>
        </p:txBody>
      </p:sp>
      <p:sp>
        <p:nvSpPr>
          <p:cNvPr id="52" name="Text 43"/>
          <p:cNvSpPr/>
          <p:nvPr/>
        </p:nvSpPr>
        <p:spPr>
          <a:xfrm>
            <a:off x="4750594" y="3040726"/>
            <a:ext cx="4050785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num_elements is very large, size could overflow // and </a:t>
            </a:r>
            <a:endParaRPr lang="en-US" sz="942" dirty="0"/>
          </a:p>
        </p:txBody>
      </p:sp>
      <p:sp>
        <p:nvSpPr>
          <p:cNvPr id="53" name="Text 44"/>
          <p:cNvSpPr/>
          <p:nvPr/>
        </p:nvSpPr>
        <p:spPr>
          <a:xfrm>
            <a:off x="4750594" y="3220743"/>
            <a:ext cx="4012862" cy="3550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allocate less memory than expected // ... use buffer ... </a:t>
            </a:r>
            <a:endParaRPr lang="en-US" sz="942" dirty="0"/>
          </a:p>
        </p:txBody>
      </p:sp>
      <p:sp>
        <p:nvSpPr>
          <p:cNvPr id="54" name="Text 45"/>
          <p:cNvSpPr/>
          <p:nvPr/>
        </p:nvSpPr>
        <p:spPr>
          <a:xfrm>
            <a:off x="7671355" y="3400760"/>
            <a:ext cx="8652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free(buffer); }</a:t>
            </a:r>
            <a:endParaRPr lang="en-US" sz="942" dirty="0"/>
          </a:p>
        </p:txBody>
      </p:sp>
      <p:sp>
        <p:nvSpPr>
          <p:cNvPr id="55" name="Text 46"/>
          <p:cNvSpPr/>
          <p:nvPr/>
        </p:nvSpPr>
        <p:spPr>
          <a:xfrm>
            <a:off x="4814888" y="3772960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Code Example</a:t>
            </a:r>
            <a:endParaRPr lang="en-US" sz="1238" dirty="0"/>
          </a:p>
        </p:txBody>
      </p:sp>
      <p:sp>
        <p:nvSpPr>
          <p:cNvPr id="56" name="Shape 47"/>
          <p:cNvSpPr/>
          <p:nvPr/>
        </p:nvSpPr>
        <p:spPr>
          <a:xfrm>
            <a:off x="4643438" y="4029047"/>
            <a:ext cx="4286250" cy="1474431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48"/>
          <p:cNvSpPr/>
          <p:nvPr/>
        </p:nvSpPr>
        <p:spPr>
          <a:xfrm>
            <a:off x="4643438" y="4029047"/>
            <a:ext cx="28575" cy="1474431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Text 49"/>
          <p:cNvSpPr/>
          <p:nvPr/>
        </p:nvSpPr>
        <p:spPr>
          <a:xfrm>
            <a:off x="4750594" y="4137989"/>
            <a:ext cx="38114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Safe version with overflow check void process_data(size_t </a:t>
            </a:r>
            <a:endParaRPr lang="en-US" sz="942" dirty="0"/>
          </a:p>
        </p:txBody>
      </p:sp>
      <p:sp>
        <p:nvSpPr>
          <p:cNvPr id="59" name="Text 50"/>
          <p:cNvSpPr/>
          <p:nvPr/>
        </p:nvSpPr>
        <p:spPr>
          <a:xfrm>
            <a:off x="4750594" y="4318006"/>
            <a:ext cx="31950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num_elements) { // Check for potential overflow if </a:t>
            </a:r>
            <a:endParaRPr lang="en-US" sz="942" dirty="0"/>
          </a:p>
        </p:txBody>
      </p:sp>
      <p:sp>
        <p:nvSpPr>
          <p:cNvPr id="60" name="Text 51"/>
          <p:cNvSpPr/>
          <p:nvPr/>
        </p:nvSpPr>
        <p:spPr>
          <a:xfrm>
            <a:off x="4750594" y="4498023"/>
            <a:ext cx="36231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(num_elements &gt; SIZE_MAX / sizeof(int)) { // Handle error </a:t>
            </a:r>
            <a:endParaRPr lang="en-US" sz="942" dirty="0"/>
          </a:p>
        </p:txBody>
      </p:sp>
      <p:sp>
        <p:nvSpPr>
          <p:cNvPr id="61" name="Text 52"/>
          <p:cNvSpPr/>
          <p:nvPr/>
        </p:nvSpPr>
        <p:spPr>
          <a:xfrm>
            <a:off x="4750594" y="4678040"/>
            <a:ext cx="39489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condition return; } size_t size = num_elements * sizeof(int); int </a:t>
            </a:r>
            <a:endParaRPr lang="en-US" sz="942" dirty="0"/>
          </a:p>
        </p:txBody>
      </p:sp>
      <p:sp>
        <p:nvSpPr>
          <p:cNvPr id="62" name="Text 53"/>
          <p:cNvSpPr/>
          <p:nvPr/>
        </p:nvSpPr>
        <p:spPr>
          <a:xfrm>
            <a:off x="4750594" y="4858057"/>
            <a:ext cx="36923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*buffer = (int *)malloc(size); if (buffer == NULL) { // Handle </a:t>
            </a:r>
            <a:endParaRPr lang="en-US" sz="942" dirty="0"/>
          </a:p>
        </p:txBody>
      </p:sp>
      <p:sp>
        <p:nvSpPr>
          <p:cNvPr id="63" name="Text 54"/>
          <p:cNvSpPr/>
          <p:nvPr/>
        </p:nvSpPr>
        <p:spPr>
          <a:xfrm>
            <a:off x="4750594" y="5038074"/>
            <a:ext cx="40084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allocation failure return; } // ... use buffer safely ... free(buffer); </a:t>
            </a:r>
            <a:endParaRPr lang="en-US" sz="942" dirty="0"/>
          </a:p>
        </p:txBody>
      </p:sp>
      <p:sp>
        <p:nvSpPr>
          <p:cNvPr id="64" name="Text 55"/>
          <p:cNvSpPr/>
          <p:nvPr/>
        </p:nvSpPr>
        <p:spPr>
          <a:xfrm>
            <a:off x="4750594" y="5218091"/>
            <a:ext cx="506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}</a:t>
            </a:r>
            <a:endParaRPr lang="en-US" sz="942" dirty="0"/>
          </a:p>
        </p:txBody>
      </p:sp>
      <p:sp>
        <p:nvSpPr>
          <p:cNvPr id="65" name="Text 56"/>
          <p:cNvSpPr/>
          <p:nvPr/>
        </p:nvSpPr>
        <p:spPr>
          <a:xfrm>
            <a:off x="214313" y="5574916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66" name="Text 57"/>
          <p:cNvSpPr/>
          <p:nvPr/>
        </p:nvSpPr>
        <p:spPr>
          <a:xfrm>
            <a:off x="8766218" y="5574916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14</a:t>
            </a:r>
            <a:endParaRPr lang="en-US" sz="104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4: SQL INJECTION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1138033"/>
            <a:ext cx="4286250" cy="96005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14313" y="1138033"/>
            <a:ext cx="4286250" cy="96005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Injection occurs when untrusted user input is incorporated into SQL queries without proper validation or sanitization, allowing attackers to manipulate database queries. 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14313" y="2205242"/>
            <a:ext cx="4286250" cy="48577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14313" y="2205242"/>
            <a:ext cx="28575" cy="48577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283823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494" y="2257034"/>
            <a:ext cx="7936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lead to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315176" y="2257034"/>
            <a:ext cx="18242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unauthorized data access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3139427" y="2257034"/>
            <a:ext cx="4123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data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21494" y="2257034"/>
            <a:ext cx="3911259" cy="380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modification, or complete database compromise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14313" y="2748167"/>
            <a:ext cx="4286250" cy="48577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4313" y="2748167"/>
            <a:ext cx="28575" cy="48577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826748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1494" y="2799959"/>
            <a:ext cx="35744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Attackers can bypass authentication, extract sensitive 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521494" y="2985697"/>
            <a:ext cx="1115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data, or execute 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1636505" y="2985697"/>
            <a:ext cx="18583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operations</a:t>
            </a:r>
            <a:endParaRPr lang="en-US" sz="1046" dirty="0"/>
          </a:p>
        </p:txBody>
      </p:sp>
      <p:sp>
        <p:nvSpPr>
          <p:cNvPr id="19" name="Shape 14"/>
          <p:cNvSpPr/>
          <p:nvPr/>
        </p:nvSpPr>
        <p:spPr>
          <a:xfrm>
            <a:off x="214313" y="3291092"/>
            <a:ext cx="4286250" cy="30003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214313" y="3291092"/>
            <a:ext cx="28575" cy="30003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3369673"/>
            <a:ext cx="142875" cy="14287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21494" y="3342884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812127" y="3342884"/>
            <a:ext cx="16190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parameterized queries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2431191" y="3342884"/>
            <a:ext cx="16289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 prepared statements</a:t>
            </a:r>
            <a:endParaRPr lang="en-US" sz="1046" dirty="0"/>
          </a:p>
        </p:txBody>
      </p:sp>
      <p:sp>
        <p:nvSpPr>
          <p:cNvPr id="25" name="Shape 19"/>
          <p:cNvSpPr/>
          <p:nvPr/>
        </p:nvSpPr>
        <p:spPr>
          <a:xfrm>
            <a:off x="214313" y="3648280"/>
            <a:ext cx="4286250" cy="30003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214313" y="3648280"/>
            <a:ext cx="28575" cy="30003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3726861"/>
            <a:ext cx="142875" cy="14287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21494" y="3700072"/>
            <a:ext cx="4139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935413" y="3700072"/>
            <a:ext cx="11402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2075706" y="3700072"/>
            <a:ext cx="17715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use ORM frameworks</a:t>
            </a:r>
            <a:endParaRPr lang="en-US" sz="1046" dirty="0"/>
          </a:p>
        </p:txBody>
      </p:sp>
      <p:sp>
        <p:nvSpPr>
          <p:cNvPr id="31" name="Shape 24"/>
          <p:cNvSpPr/>
          <p:nvPr/>
        </p:nvSpPr>
        <p:spPr>
          <a:xfrm>
            <a:off x="214313" y="4005467"/>
            <a:ext cx="4286250" cy="300038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5"/>
          <p:cNvSpPr/>
          <p:nvPr/>
        </p:nvSpPr>
        <p:spPr>
          <a:xfrm>
            <a:off x="214313" y="4005467"/>
            <a:ext cx="28575" cy="300038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4084048"/>
            <a:ext cx="142875" cy="14287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521494" y="4057259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5" name="Text 27"/>
          <p:cNvSpPr/>
          <p:nvPr/>
        </p:nvSpPr>
        <p:spPr>
          <a:xfrm>
            <a:off x="1300023" y="4057259"/>
            <a:ext cx="10111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2311171" y="4057259"/>
            <a:ext cx="12914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database accounts</a:t>
            </a:r>
            <a:endParaRPr lang="en-US" sz="1046" dirty="0"/>
          </a:p>
        </p:txBody>
      </p:sp>
      <p:sp>
        <p:nvSpPr>
          <p:cNvPr id="37" name="Shape 29"/>
          <p:cNvSpPr/>
          <p:nvPr/>
        </p:nvSpPr>
        <p:spPr>
          <a:xfrm>
            <a:off x="4643438" y="910828"/>
            <a:ext cx="4286250" cy="2486025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30"/>
          <p:cNvSpPr/>
          <p:nvPr/>
        </p:nvSpPr>
        <p:spPr>
          <a:xfrm>
            <a:off x="4643438" y="910828"/>
            <a:ext cx="28575" cy="24860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Text 31"/>
          <p:cNvSpPr/>
          <p:nvPr/>
        </p:nvSpPr>
        <p:spPr>
          <a:xfrm>
            <a:off x="4729163" y="1005483"/>
            <a:ext cx="40292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Vulnerable code String query = "SELECT * FROM users WHERE </a:t>
            </a:r>
            <a:endParaRPr lang="en-US" sz="942" dirty="0"/>
          </a:p>
        </p:txBody>
      </p:sp>
      <p:sp>
        <p:nvSpPr>
          <p:cNvPr id="40" name="Text 32"/>
          <p:cNvSpPr/>
          <p:nvPr/>
        </p:nvSpPr>
        <p:spPr>
          <a:xfrm>
            <a:off x="4729163" y="1198364"/>
            <a:ext cx="40628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username='" + username + "' AND password='" + password + "'"; 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4729163" y="1391245"/>
            <a:ext cx="40197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Statement stmt = connection.createStatement(); ResultSet rs = 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729163" y="1584127"/>
            <a:ext cx="17336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stmt.executeQuery(query);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6496264" y="1584127"/>
            <a:ext cx="20963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Attack input: username = admin' --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8626106" y="1584127"/>
            <a:ext cx="915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729163" y="1777008"/>
            <a:ext cx="9164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Resulting query: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5679086" y="1777008"/>
            <a:ext cx="30060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SELECT * FROM users WHERE username='admin' --' 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4729163" y="1969889"/>
            <a:ext cx="9595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password=''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5722144" y="1969889"/>
            <a:ext cx="26167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The -- makes the rest a comment, bypassing 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4729163" y="2162770"/>
            <a:ext cx="8992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password check</a:t>
            </a:r>
            <a:endParaRPr lang="en-US" sz="942" dirty="0"/>
          </a:p>
        </p:txBody>
      </p:sp>
      <p:sp>
        <p:nvSpPr>
          <p:cNvPr id="50" name="Text 42"/>
          <p:cNvSpPr/>
          <p:nvPr/>
        </p:nvSpPr>
        <p:spPr>
          <a:xfrm>
            <a:off x="5661840" y="2162770"/>
            <a:ext cx="30399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Secure code using prepared statement String </a:t>
            </a:r>
            <a:endParaRPr lang="en-US" sz="942" dirty="0"/>
          </a:p>
        </p:txBody>
      </p:sp>
      <p:sp>
        <p:nvSpPr>
          <p:cNvPr id="51" name="Text 43"/>
          <p:cNvSpPr/>
          <p:nvPr/>
        </p:nvSpPr>
        <p:spPr>
          <a:xfrm>
            <a:off x="4729163" y="2355652"/>
            <a:ext cx="360379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query = "SELECT * FROM users WHERE username = ? AND 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4729163" y="2548533"/>
            <a:ext cx="2733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password = ?"; PreparedStatement pstmt = </a:t>
            </a:r>
            <a:endParaRPr lang="en-US" sz="942" dirty="0"/>
          </a:p>
        </p:txBody>
      </p:sp>
      <p:sp>
        <p:nvSpPr>
          <p:cNvPr id="53" name="Text 45"/>
          <p:cNvSpPr/>
          <p:nvPr/>
        </p:nvSpPr>
        <p:spPr>
          <a:xfrm>
            <a:off x="4729163" y="2741414"/>
            <a:ext cx="36253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connection.prepareStatement(query); pstmt.setString(1, </a:t>
            </a:r>
            <a:endParaRPr lang="en-US" sz="942" dirty="0"/>
          </a:p>
        </p:txBody>
      </p:sp>
      <p:sp>
        <p:nvSpPr>
          <p:cNvPr id="54" name="Text 46"/>
          <p:cNvSpPr/>
          <p:nvPr/>
        </p:nvSpPr>
        <p:spPr>
          <a:xfrm>
            <a:off x="4729163" y="2934295"/>
            <a:ext cx="35508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username); pstmt.setString(2, password); ResultSet rs = </a:t>
            </a:r>
            <a:endParaRPr lang="en-US" sz="942" dirty="0"/>
          </a:p>
        </p:txBody>
      </p:sp>
      <p:sp>
        <p:nvSpPr>
          <p:cNvPr id="55" name="Text 47"/>
          <p:cNvSpPr/>
          <p:nvPr/>
        </p:nvSpPr>
        <p:spPr>
          <a:xfrm>
            <a:off x="4729163" y="3127177"/>
            <a:ext cx="14416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pstmt.executeQuery();</a:t>
            </a:r>
            <a:endParaRPr lang="en-US" sz="942" dirty="0"/>
          </a:p>
        </p:txBody>
      </p:sp>
      <p:sp>
        <p:nvSpPr>
          <p:cNvPr id="56" name="Shape 48"/>
          <p:cNvSpPr/>
          <p:nvPr/>
        </p:nvSpPr>
        <p:spPr>
          <a:xfrm>
            <a:off x="4643438" y="3504009"/>
            <a:ext cx="4286250" cy="48577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49"/>
          <p:cNvSpPr/>
          <p:nvPr/>
        </p:nvSpPr>
        <p:spPr>
          <a:xfrm>
            <a:off x="4643438" y="3504009"/>
            <a:ext cx="28575" cy="48577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588" y="3582591"/>
            <a:ext cx="142875" cy="142875"/>
          </a:xfrm>
          <a:prstGeom prst="rect">
            <a:avLst/>
          </a:prstGeom>
        </p:spPr>
      </p:pic>
      <p:sp>
        <p:nvSpPr>
          <p:cNvPr id="59" name="Text 50"/>
          <p:cNvSpPr/>
          <p:nvPr/>
        </p:nvSpPr>
        <p:spPr>
          <a:xfrm>
            <a:off x="4950619" y="3555802"/>
            <a:ext cx="17415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attack vectors:</a:t>
            </a:r>
            <a:endParaRPr lang="en-US" sz="1046" dirty="0"/>
          </a:p>
        </p:txBody>
      </p:sp>
      <p:sp>
        <p:nvSpPr>
          <p:cNvPr id="60" name="Text 51"/>
          <p:cNvSpPr/>
          <p:nvPr/>
        </p:nvSpPr>
        <p:spPr>
          <a:xfrm>
            <a:off x="6692131" y="3555802"/>
            <a:ext cx="21034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Login forms, search fields, URL </a:t>
            </a:r>
            <a:endParaRPr lang="en-US" sz="1046" dirty="0"/>
          </a:p>
        </p:txBody>
      </p:sp>
      <p:sp>
        <p:nvSpPr>
          <p:cNvPr id="61" name="Text 52"/>
          <p:cNvSpPr/>
          <p:nvPr/>
        </p:nvSpPr>
        <p:spPr>
          <a:xfrm>
            <a:off x="4950619" y="3741539"/>
            <a:ext cx="34127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parameters, and any input that affects SQL queries</a:t>
            </a:r>
            <a:endParaRPr lang="en-US" sz="1046" dirty="0"/>
          </a:p>
        </p:txBody>
      </p:sp>
      <p:sp>
        <p:nvSpPr>
          <p:cNvPr id="62" name="Shape 53"/>
          <p:cNvSpPr/>
          <p:nvPr/>
        </p:nvSpPr>
        <p:spPr>
          <a:xfrm>
            <a:off x="4643438" y="4046934"/>
            <a:ext cx="4286250" cy="48577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3" name="Shape 54"/>
          <p:cNvSpPr/>
          <p:nvPr/>
        </p:nvSpPr>
        <p:spPr>
          <a:xfrm>
            <a:off x="4643438" y="4046934"/>
            <a:ext cx="28575" cy="48577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4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588" y="4125516"/>
            <a:ext cx="142875" cy="142875"/>
          </a:xfrm>
          <a:prstGeom prst="rect">
            <a:avLst/>
          </a:prstGeom>
        </p:spPr>
      </p:pic>
      <p:sp>
        <p:nvSpPr>
          <p:cNvPr id="65" name="Text 55"/>
          <p:cNvSpPr/>
          <p:nvPr/>
        </p:nvSpPr>
        <p:spPr>
          <a:xfrm>
            <a:off x="4950619" y="4098727"/>
            <a:ext cx="13397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 techniques:</a:t>
            </a:r>
            <a:endParaRPr lang="en-US" sz="1046" dirty="0"/>
          </a:p>
        </p:txBody>
      </p:sp>
      <p:sp>
        <p:nvSpPr>
          <p:cNvPr id="66" name="Text 56"/>
          <p:cNvSpPr/>
          <p:nvPr/>
        </p:nvSpPr>
        <p:spPr>
          <a:xfrm>
            <a:off x="6290379" y="4098727"/>
            <a:ext cx="22114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Union-based, error-based, blind, </a:t>
            </a:r>
            <a:endParaRPr lang="en-US" sz="1046" dirty="0"/>
          </a:p>
        </p:txBody>
      </p:sp>
      <p:sp>
        <p:nvSpPr>
          <p:cNvPr id="67" name="Text 57"/>
          <p:cNvSpPr/>
          <p:nvPr/>
        </p:nvSpPr>
        <p:spPr>
          <a:xfrm>
            <a:off x="4950619" y="4284464"/>
            <a:ext cx="25320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time-based, and out-of-band injection</a:t>
            </a:r>
            <a:endParaRPr lang="en-US" sz="1046" dirty="0"/>
          </a:p>
        </p:txBody>
      </p:sp>
      <p:sp>
        <p:nvSpPr>
          <p:cNvPr id="68" name="Text 58"/>
          <p:cNvSpPr/>
          <p:nvPr/>
        </p:nvSpPr>
        <p:spPr>
          <a:xfrm>
            <a:off x="214313" y="471487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69" name="Text 59"/>
          <p:cNvSpPr/>
          <p:nvPr/>
        </p:nvSpPr>
        <p:spPr>
          <a:xfrm>
            <a:off x="8766218" y="4714875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</a:t>
            </a:r>
            <a:endParaRPr lang="en-US" sz="104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27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5: COMMAND INJECTION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800100"/>
            <a:ext cx="4286250" cy="8915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Command injection occurs when an application passes unsafe user-supplied data to a system shell. Attackers can execute arbitrary commands on the host operating system.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14313" y="1798774"/>
            <a:ext cx="4286250" cy="70008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14313" y="1798774"/>
            <a:ext cx="28575" cy="70008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91643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864854"/>
            <a:ext cx="25788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Command injection vulnerabilities are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114675" y="1864854"/>
            <a:ext cx="8341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particularly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535781" y="2050591"/>
            <a:ext cx="7608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dangerous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1296591" y="2050591"/>
            <a:ext cx="2461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 they can lead to complete system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35781" y="2236329"/>
            <a:ext cx="8768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compromise.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14313" y="2570299"/>
            <a:ext cx="4286250" cy="70008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4313" y="2570299"/>
            <a:ext cx="28575" cy="70008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63168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781" y="2641736"/>
            <a:ext cx="389334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in applications that use system commands to process user input, like file uploads, network tools, or admin interfaces.</a:t>
            </a:r>
            <a:endParaRPr lang="en-US" sz="1046" dirty="0"/>
          </a:p>
        </p:txBody>
      </p:sp>
      <p:sp>
        <p:nvSpPr>
          <p:cNvPr id="17" name="Shape 12"/>
          <p:cNvSpPr/>
          <p:nvPr/>
        </p:nvSpPr>
        <p:spPr>
          <a:xfrm>
            <a:off x="214313" y="3341824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14313" y="3341824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434693"/>
            <a:ext cx="142875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35781" y="3407904"/>
            <a:ext cx="4283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Never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964127" y="3407904"/>
            <a:ext cx="30871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directly incorporate user input into command 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535781" y="3593641"/>
            <a:ext cx="4987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strings.</a:t>
            </a:r>
            <a:endParaRPr lang="en-US" sz="1046" dirty="0"/>
          </a:p>
        </p:txBody>
      </p:sp>
      <p:sp>
        <p:nvSpPr>
          <p:cNvPr id="23" name="Shape 17"/>
          <p:cNvSpPr/>
          <p:nvPr/>
        </p:nvSpPr>
        <p:spPr>
          <a:xfrm>
            <a:off x="214313" y="3927611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214313" y="3927611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020480"/>
            <a:ext cx="142875" cy="14287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35781" y="3993691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826415" y="3993691"/>
            <a:ext cx="14013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parameterized APIs</a:t>
            </a:r>
            <a:endParaRPr lang="en-US" sz="1046" dirty="0"/>
          </a:p>
        </p:txBody>
      </p:sp>
      <p:sp>
        <p:nvSpPr>
          <p:cNvPr id="28" name="Text 21"/>
          <p:cNvSpPr/>
          <p:nvPr/>
        </p:nvSpPr>
        <p:spPr>
          <a:xfrm>
            <a:off x="2227734" y="3993691"/>
            <a:ext cx="21375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avoid shell execution when 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535781" y="4179429"/>
            <a:ext cx="5916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possible.</a:t>
            </a:r>
            <a:endParaRPr lang="en-US" sz="1046" dirty="0"/>
          </a:p>
        </p:txBody>
      </p:sp>
      <p:sp>
        <p:nvSpPr>
          <p:cNvPr id="30" name="Shape 23"/>
          <p:cNvSpPr/>
          <p:nvPr/>
        </p:nvSpPr>
        <p:spPr>
          <a:xfrm>
            <a:off x="214313" y="4513399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4"/>
          <p:cNvSpPr/>
          <p:nvPr/>
        </p:nvSpPr>
        <p:spPr>
          <a:xfrm>
            <a:off x="214313" y="4513399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606268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35781" y="4579479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1314310" y="4579479"/>
            <a:ext cx="15543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strict input validation</a:t>
            </a:r>
            <a:endParaRPr lang="en-US" sz="1046" dirty="0"/>
          </a:p>
        </p:txBody>
      </p:sp>
      <p:sp>
        <p:nvSpPr>
          <p:cNvPr id="35" name="Text 27"/>
          <p:cNvSpPr/>
          <p:nvPr/>
        </p:nvSpPr>
        <p:spPr>
          <a:xfrm>
            <a:off x="2868662" y="4579479"/>
            <a:ext cx="14487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use allowlists for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535781" y="4765216"/>
            <a:ext cx="14464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permitted characters.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4643438" y="1542324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PHP Code</a:t>
            </a:r>
            <a:endParaRPr lang="en-US" sz="1238" dirty="0"/>
          </a:p>
        </p:txBody>
      </p:sp>
      <p:sp>
        <p:nvSpPr>
          <p:cNvPr id="38" name="Shape 30"/>
          <p:cNvSpPr/>
          <p:nvPr/>
        </p:nvSpPr>
        <p:spPr>
          <a:xfrm>
            <a:off x="4643438" y="1778068"/>
            <a:ext cx="4286250" cy="792956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1"/>
          <p:cNvSpPr/>
          <p:nvPr/>
        </p:nvSpPr>
        <p:spPr>
          <a:xfrm>
            <a:off x="4643438" y="1778068"/>
            <a:ext cx="28575" cy="792956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Text 32"/>
          <p:cNvSpPr/>
          <p:nvPr/>
        </p:nvSpPr>
        <p:spPr>
          <a:xfrm>
            <a:off x="4750594" y="1894154"/>
            <a:ext cx="39552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Vulnerable code $ip = $_GET['ip']; system("ping -c 4 " . $ip); // </a:t>
            </a:r>
            <a:endParaRPr lang="en-US" sz="942" dirty="0"/>
          </a:p>
        </p:txBody>
      </p:sp>
      <p:sp>
        <p:nvSpPr>
          <p:cNvPr id="41" name="Text 33"/>
          <p:cNvSpPr/>
          <p:nvPr/>
        </p:nvSpPr>
        <p:spPr>
          <a:xfrm>
            <a:off x="4750594" y="2087035"/>
            <a:ext cx="39804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Attacker input: 127.0.0.1; rm -rf / // This would execute: ping -c 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750594" y="2279917"/>
            <a:ext cx="11825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4 127.0.0.1; rm -rf /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4643438" y="2678181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PHP Code</a:t>
            </a:r>
            <a:endParaRPr lang="en-US" sz="1238" dirty="0"/>
          </a:p>
        </p:txBody>
      </p:sp>
      <p:sp>
        <p:nvSpPr>
          <p:cNvPr id="44" name="Shape 36"/>
          <p:cNvSpPr/>
          <p:nvPr/>
        </p:nvSpPr>
        <p:spPr>
          <a:xfrm>
            <a:off x="4643438" y="2913924"/>
            <a:ext cx="4286250" cy="1371600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7"/>
          <p:cNvSpPr/>
          <p:nvPr/>
        </p:nvSpPr>
        <p:spPr>
          <a:xfrm>
            <a:off x="4643438" y="2913924"/>
            <a:ext cx="28575" cy="137160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38"/>
          <p:cNvSpPr/>
          <p:nvPr/>
        </p:nvSpPr>
        <p:spPr>
          <a:xfrm>
            <a:off x="4750594" y="3030010"/>
            <a:ext cx="35864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Secure approach 1: Input validation $ip = $_GET['ip']; if 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4750594" y="3222892"/>
            <a:ext cx="35865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(!preg_match('/^\d{1,3}\.\d{1,3}\.\d{1,3}\.\d{1,3}$/', $ip)) { </a:t>
            </a:r>
            <a:endParaRPr lang="en-US" sz="942" dirty="0"/>
          </a:p>
        </p:txBody>
      </p:sp>
      <p:sp>
        <p:nvSpPr>
          <p:cNvPr id="48" name="Text 40"/>
          <p:cNvSpPr/>
          <p:nvPr/>
        </p:nvSpPr>
        <p:spPr>
          <a:xfrm>
            <a:off x="4750594" y="3415773"/>
            <a:ext cx="38704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die("Invalid IP address"); } system("ping -c 4 " . $ip); // Secure </a:t>
            </a:r>
            <a:endParaRPr lang="en-US" sz="942" dirty="0"/>
          </a:p>
        </p:txBody>
      </p:sp>
      <p:sp>
        <p:nvSpPr>
          <p:cNvPr id="49" name="Text 41"/>
          <p:cNvSpPr/>
          <p:nvPr/>
        </p:nvSpPr>
        <p:spPr>
          <a:xfrm>
            <a:off x="4750594" y="3608654"/>
            <a:ext cx="33241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approach 2: Use built-in functions $ip = $_GET['ip']; if </a:t>
            </a:r>
            <a:endParaRPr lang="en-US" sz="942" dirty="0"/>
          </a:p>
        </p:txBody>
      </p:sp>
      <p:sp>
        <p:nvSpPr>
          <p:cNvPr id="50" name="Text 42"/>
          <p:cNvSpPr/>
          <p:nvPr/>
        </p:nvSpPr>
        <p:spPr>
          <a:xfrm>
            <a:off x="4750594" y="3801535"/>
            <a:ext cx="34900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(filter_var($ip, FILTER_VALIDATE_IP)) { exec("ping -c 4 " . </a:t>
            </a:r>
            <a:endParaRPr lang="en-US" sz="942" dirty="0"/>
          </a:p>
        </p:txBody>
      </p:sp>
      <p:sp>
        <p:nvSpPr>
          <p:cNvPr id="51" name="Text 43"/>
          <p:cNvSpPr/>
          <p:nvPr/>
        </p:nvSpPr>
        <p:spPr>
          <a:xfrm>
            <a:off x="4750594" y="3994417"/>
            <a:ext cx="38537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escapeshellarg($ip), $output); echo implode("\n", $output); }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214313" y="5099186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53" name="Text 45"/>
          <p:cNvSpPr/>
          <p:nvPr/>
        </p:nvSpPr>
        <p:spPr>
          <a:xfrm>
            <a:off x="8766218" y="5099186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</a:t>
            </a:r>
            <a:endParaRPr lang="en-US" sz="1046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6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6: FAILING TO HANDLE ERRORS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800100"/>
            <a:ext cx="4286250" cy="8915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Poor error handling can expose sensitive information, leave systems in inconsistent states, or create security vulnerabilities that attackers can exploit.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14313" y="1798774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14313" y="1798774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91643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864854"/>
            <a:ext cx="17115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Verbose error messages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247295" y="1864854"/>
            <a:ext cx="18256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reveal implementation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535781" y="2050591"/>
            <a:ext cx="27659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details, database structures, or file paths.</a:t>
            </a:r>
            <a:endParaRPr lang="en-US" sz="1046" dirty="0"/>
          </a:p>
        </p:txBody>
      </p:sp>
      <p:sp>
        <p:nvSpPr>
          <p:cNvPr id="11" name="Shape 7"/>
          <p:cNvSpPr/>
          <p:nvPr/>
        </p:nvSpPr>
        <p:spPr>
          <a:xfrm>
            <a:off x="214313" y="2384561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214313" y="2384561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77430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5781" y="2450641"/>
            <a:ext cx="15074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Uncaught exceptions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2043280" y="2450641"/>
            <a:ext cx="22810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lead to application crashes or 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535781" y="2636379"/>
            <a:ext cx="11254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denial of service.</a:t>
            </a:r>
            <a:endParaRPr lang="en-US" sz="1046" dirty="0"/>
          </a:p>
        </p:txBody>
      </p:sp>
      <p:sp>
        <p:nvSpPr>
          <p:cNvPr id="17" name="Shape 12"/>
          <p:cNvSpPr/>
          <p:nvPr/>
        </p:nvSpPr>
        <p:spPr>
          <a:xfrm>
            <a:off x="214313" y="2970349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14313" y="2970349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63218"/>
            <a:ext cx="142875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35781" y="3036429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826415" y="3036429"/>
            <a:ext cx="21657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structured exception handling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2992115" y="3036429"/>
            <a:ext cx="13621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catch and handle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535781" y="3222166"/>
            <a:ext cx="15746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errors appropriately.</a:t>
            </a:r>
            <a:endParaRPr lang="en-US" sz="1046" dirty="0"/>
          </a:p>
        </p:txBody>
      </p:sp>
      <p:sp>
        <p:nvSpPr>
          <p:cNvPr id="24" name="Shape 18"/>
          <p:cNvSpPr/>
          <p:nvPr/>
        </p:nvSpPr>
        <p:spPr>
          <a:xfrm>
            <a:off x="214313" y="3556136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214313" y="3556136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49005"/>
            <a:ext cx="142875" cy="1428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35781" y="3622216"/>
            <a:ext cx="524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</a:t>
            </a:r>
            <a:endParaRPr lang="en-US" sz="1046" dirty="0"/>
          </a:p>
        </p:txBody>
      </p:sp>
      <p:sp>
        <p:nvSpPr>
          <p:cNvPr id="28" name="Text 21"/>
          <p:cNvSpPr/>
          <p:nvPr/>
        </p:nvSpPr>
        <p:spPr>
          <a:xfrm>
            <a:off x="1060289" y="3622216"/>
            <a:ext cx="1672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error messages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2733238" y="3622216"/>
            <a:ext cx="15183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users while logging 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535781" y="3807954"/>
            <a:ext cx="19982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detailed information securely.</a:t>
            </a:r>
            <a:endParaRPr lang="en-US" sz="1046" dirty="0"/>
          </a:p>
        </p:txBody>
      </p:sp>
      <p:sp>
        <p:nvSpPr>
          <p:cNvPr id="31" name="Shape 24"/>
          <p:cNvSpPr/>
          <p:nvPr/>
        </p:nvSpPr>
        <p:spPr>
          <a:xfrm>
            <a:off x="214313" y="4141924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5"/>
          <p:cNvSpPr/>
          <p:nvPr/>
        </p:nvSpPr>
        <p:spPr>
          <a:xfrm>
            <a:off x="214313" y="4141924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234793"/>
            <a:ext cx="142875" cy="14287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535781" y="4208004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5" name="Text 27"/>
          <p:cNvSpPr/>
          <p:nvPr/>
        </p:nvSpPr>
        <p:spPr>
          <a:xfrm>
            <a:off x="1314310" y="4208004"/>
            <a:ext cx="15047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graceful degradation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2819074" y="4208004"/>
            <a:ext cx="8081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maintain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535781" y="4393741"/>
            <a:ext cx="18062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functionality during errors.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4643438" y="917246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Java Code</a:t>
            </a:r>
            <a:endParaRPr lang="en-US" sz="1238" dirty="0"/>
          </a:p>
        </p:txBody>
      </p:sp>
      <p:sp>
        <p:nvSpPr>
          <p:cNvPr id="39" name="Shape 31"/>
          <p:cNvSpPr/>
          <p:nvPr/>
        </p:nvSpPr>
        <p:spPr>
          <a:xfrm>
            <a:off x="4643438" y="1152990"/>
            <a:ext cx="4286250" cy="1328738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2"/>
          <p:cNvSpPr/>
          <p:nvPr/>
        </p:nvSpPr>
        <p:spPr>
          <a:xfrm>
            <a:off x="4643438" y="1152990"/>
            <a:ext cx="28575" cy="132873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33"/>
          <p:cNvSpPr/>
          <p:nvPr/>
        </p:nvSpPr>
        <p:spPr>
          <a:xfrm>
            <a:off x="4729163" y="1247645"/>
            <a:ext cx="28671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{ // Database operation Statement stmt = </a:t>
            </a:r>
            <a:endParaRPr lang="en-US" sz="942" dirty="0"/>
          </a:p>
        </p:txBody>
      </p:sp>
      <p:sp>
        <p:nvSpPr>
          <p:cNvPr id="42" name="Text 34"/>
          <p:cNvSpPr/>
          <p:nvPr/>
        </p:nvSpPr>
        <p:spPr>
          <a:xfrm>
            <a:off x="4729163" y="1440526"/>
            <a:ext cx="24642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conn.createStatement(); ResultSet rs =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4729163" y="1633407"/>
            <a:ext cx="34429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stmt.executeQuery(query); // Process results... } catch 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4729163" y="1826289"/>
            <a:ext cx="39047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(SQLException e) { // Reveals implementation details to users 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729163" y="2019170"/>
            <a:ext cx="31509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response.getWriter().println( "Database error: " + 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4729163" y="2212051"/>
            <a:ext cx="24204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e.getMessage()); e.printStackTrace(); }</a:t>
            </a:r>
            <a:endParaRPr lang="en-US" sz="942" dirty="0"/>
          </a:p>
        </p:txBody>
      </p:sp>
      <p:sp>
        <p:nvSpPr>
          <p:cNvPr id="47" name="Text 39"/>
          <p:cNvSpPr/>
          <p:nvPr/>
        </p:nvSpPr>
        <p:spPr>
          <a:xfrm>
            <a:off x="4643438" y="2588884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Java Code</a:t>
            </a:r>
            <a:endParaRPr lang="en-US" sz="1238" dirty="0"/>
          </a:p>
        </p:txBody>
      </p:sp>
      <p:sp>
        <p:nvSpPr>
          <p:cNvPr id="48" name="Shape 40"/>
          <p:cNvSpPr/>
          <p:nvPr/>
        </p:nvSpPr>
        <p:spPr>
          <a:xfrm>
            <a:off x="4643438" y="2824628"/>
            <a:ext cx="4286250" cy="1714500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41"/>
          <p:cNvSpPr/>
          <p:nvPr/>
        </p:nvSpPr>
        <p:spPr>
          <a:xfrm>
            <a:off x="4643438" y="2824628"/>
            <a:ext cx="28575" cy="171450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Text 42"/>
          <p:cNvSpPr/>
          <p:nvPr/>
        </p:nvSpPr>
        <p:spPr>
          <a:xfrm>
            <a:off x="4729163" y="2919282"/>
            <a:ext cx="28671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{ // Database operation Statement stmt = </a:t>
            </a:r>
            <a:endParaRPr lang="en-US" sz="942" dirty="0"/>
          </a:p>
        </p:txBody>
      </p:sp>
      <p:sp>
        <p:nvSpPr>
          <p:cNvPr id="51" name="Text 43"/>
          <p:cNvSpPr/>
          <p:nvPr/>
        </p:nvSpPr>
        <p:spPr>
          <a:xfrm>
            <a:off x="4729163" y="3112164"/>
            <a:ext cx="24642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conn.createStatement(); ResultSet rs = 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4729163" y="3305045"/>
            <a:ext cx="34429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stmt.executeQuery(query); // Process results... } catch </a:t>
            </a:r>
            <a:endParaRPr lang="en-US" sz="942" dirty="0"/>
          </a:p>
        </p:txBody>
      </p:sp>
      <p:sp>
        <p:nvSpPr>
          <p:cNvPr id="53" name="Text 45"/>
          <p:cNvSpPr/>
          <p:nvPr/>
        </p:nvSpPr>
        <p:spPr>
          <a:xfrm>
            <a:off x="4729163" y="3497926"/>
            <a:ext cx="34384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(SQLException e) { // Log detailed error for developers </a:t>
            </a:r>
            <a:endParaRPr lang="en-US" sz="942" dirty="0"/>
          </a:p>
        </p:txBody>
      </p:sp>
      <p:sp>
        <p:nvSpPr>
          <p:cNvPr id="54" name="Text 46"/>
          <p:cNvSpPr/>
          <p:nvPr/>
        </p:nvSpPr>
        <p:spPr>
          <a:xfrm>
            <a:off x="4729163" y="3690807"/>
            <a:ext cx="39268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logger.error("Database error: " + e.getMessage(), e); // Return </a:t>
            </a:r>
            <a:endParaRPr lang="en-US" sz="942" dirty="0"/>
          </a:p>
        </p:txBody>
      </p:sp>
      <p:sp>
        <p:nvSpPr>
          <p:cNvPr id="55" name="Text 47"/>
          <p:cNvSpPr/>
          <p:nvPr/>
        </p:nvSpPr>
        <p:spPr>
          <a:xfrm>
            <a:off x="4729163" y="3883689"/>
            <a:ext cx="40707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message to user response.getWriter().println( "An error </a:t>
            </a:r>
            <a:endParaRPr lang="en-US" sz="942" dirty="0"/>
          </a:p>
        </p:txBody>
      </p:sp>
      <p:sp>
        <p:nvSpPr>
          <p:cNvPr id="56" name="Text 48"/>
          <p:cNvSpPr/>
          <p:nvPr/>
        </p:nvSpPr>
        <p:spPr>
          <a:xfrm>
            <a:off x="4729163" y="4076570"/>
            <a:ext cx="38615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occurred. Please try again later."); // Notify administrators if </a:t>
            </a:r>
            <a:endParaRPr lang="en-US" sz="942" dirty="0"/>
          </a:p>
        </p:txBody>
      </p:sp>
      <p:sp>
        <p:nvSpPr>
          <p:cNvPr id="57" name="Text 49"/>
          <p:cNvSpPr/>
          <p:nvPr/>
        </p:nvSpPr>
        <p:spPr>
          <a:xfrm>
            <a:off x="4729163" y="4269451"/>
            <a:ext cx="37477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critical if (isCriticalOperation()) { alertAdministrators(e); } }</a:t>
            </a:r>
            <a:endParaRPr lang="en-US" sz="942" dirty="0"/>
          </a:p>
        </p:txBody>
      </p:sp>
      <p:sp>
        <p:nvSpPr>
          <p:cNvPr id="58" name="Text 50"/>
          <p:cNvSpPr/>
          <p:nvPr/>
        </p:nvSpPr>
        <p:spPr>
          <a:xfrm>
            <a:off x="214313" y="4727711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59" name="Text 51"/>
          <p:cNvSpPr/>
          <p:nvPr/>
        </p:nvSpPr>
        <p:spPr>
          <a:xfrm>
            <a:off x="8766218" y="4727711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</a:t>
            </a:r>
            <a:endParaRPr lang="en-US" sz="104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594" y="178594"/>
            <a:ext cx="878681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7: CROSS-SITE SCRIPTING (XSS)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78594" y="1475966"/>
            <a:ext cx="4321969" cy="817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Cross-Site Scripting occurs when an application includes untrusted data in a web page without proper validation, allowing attackers to execute malicious scripts in users' browsers. </a:t>
            </a:r>
            <a:endParaRPr lang="en-US" sz="1238" dirty="0"/>
          </a:p>
        </p:txBody>
      </p:sp>
      <p:sp>
        <p:nvSpPr>
          <p:cNvPr id="5" name="Shape 2"/>
          <p:cNvSpPr/>
          <p:nvPr/>
        </p:nvSpPr>
        <p:spPr>
          <a:xfrm>
            <a:off x="178594" y="2400300"/>
            <a:ext cx="4321969" cy="498611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78594" y="2400300"/>
            <a:ext cx="28575" cy="498611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35744" y="2457450"/>
            <a:ext cx="42076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Reflected XSS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35744" y="2693194"/>
            <a:ext cx="42076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Malicious script is reflected off a web server, typically delivered via URLs. 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178594" y="2970349"/>
            <a:ext cx="4321969" cy="498611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78594" y="2970349"/>
            <a:ext cx="28575" cy="498611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35744" y="3027499"/>
            <a:ext cx="42076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Stored XSS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35744" y="3263243"/>
            <a:ext cx="42076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Malicious script is stored on the target server and later displayed to users. </a:t>
            </a:r>
            <a:endParaRPr lang="en-US" sz="837" dirty="0"/>
          </a:p>
        </p:txBody>
      </p:sp>
      <p:sp>
        <p:nvSpPr>
          <p:cNvPr id="13" name="Shape 10"/>
          <p:cNvSpPr/>
          <p:nvPr/>
        </p:nvSpPr>
        <p:spPr>
          <a:xfrm>
            <a:off x="178594" y="3540398"/>
            <a:ext cx="4321969" cy="498611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178594" y="3540398"/>
            <a:ext cx="28575" cy="498611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235744" y="3597548"/>
            <a:ext cx="42076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DOM-based XSS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35744" y="3833292"/>
            <a:ext cx="42076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Vulnerability exists in client-side code that modifies the DOM environment. 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4643438" y="1158739"/>
            <a:ext cx="4321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Code</a:t>
            </a:r>
            <a:endParaRPr lang="en-US" sz="1046" dirty="0"/>
          </a:p>
        </p:txBody>
      </p:sp>
      <p:sp>
        <p:nvSpPr>
          <p:cNvPr id="18" name="Shape 15"/>
          <p:cNvSpPr/>
          <p:nvPr/>
        </p:nvSpPr>
        <p:spPr>
          <a:xfrm>
            <a:off x="4643438" y="1394482"/>
            <a:ext cx="4321969" cy="1000125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4643438" y="1394482"/>
            <a:ext cx="28575" cy="10001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4714875" y="1473064"/>
            <a:ext cx="36441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Reflected XSS String searchTerm = request.getParameter("q"); 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714875" y="1644514"/>
            <a:ext cx="38283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out.println("Search results for: " + searchTerm); // Stored XSS String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4714875" y="1815964"/>
            <a:ext cx="26996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comment = request.getParameter("comment"); 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4714875" y="1987414"/>
            <a:ext cx="3559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database.store(comment); // Later displayed without escaping 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4714875" y="2158864"/>
            <a:ext cx="12781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out.println(comment);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4643438" y="2466045"/>
            <a:ext cx="4321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Code</a:t>
            </a:r>
            <a:endParaRPr lang="en-US" sz="1046" dirty="0"/>
          </a:p>
        </p:txBody>
      </p:sp>
      <p:sp>
        <p:nvSpPr>
          <p:cNvPr id="26" name="Shape 23"/>
          <p:cNvSpPr/>
          <p:nvPr/>
        </p:nvSpPr>
        <p:spPr>
          <a:xfrm>
            <a:off x="4643438" y="2701789"/>
            <a:ext cx="4321969" cy="1000125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4"/>
          <p:cNvSpPr/>
          <p:nvPr/>
        </p:nvSpPr>
        <p:spPr>
          <a:xfrm>
            <a:off x="4643438" y="2701789"/>
            <a:ext cx="28575" cy="10001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4714875" y="2780370"/>
            <a:ext cx="30106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Using proper output encoding String searchTerm = 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4714875" y="2951820"/>
            <a:ext cx="35076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request.getParameter("q"); out.println("Search results for: " +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4714875" y="3123270"/>
            <a:ext cx="39639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HtmlUtils.htmlEscape(searchTerm)); // Content Security Policy header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4714875" y="3294720"/>
            <a:ext cx="40709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response.setHeader("Content-Security-Policy", "default-src 'self'; script-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714875" y="3466170"/>
            <a:ext cx="587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src 'self'");</a:t>
            </a:r>
            <a:endParaRPr lang="en-US" sz="837" dirty="0"/>
          </a:p>
        </p:txBody>
      </p:sp>
      <p:sp>
        <p:nvSpPr>
          <p:cNvPr id="33" name="Shape 30"/>
          <p:cNvSpPr/>
          <p:nvPr/>
        </p:nvSpPr>
        <p:spPr>
          <a:xfrm>
            <a:off x="4643438" y="3773351"/>
            <a:ext cx="4321969" cy="26286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1"/>
          <p:cNvSpPr/>
          <p:nvPr/>
        </p:nvSpPr>
        <p:spPr>
          <a:xfrm>
            <a:off x="4643438" y="3773351"/>
            <a:ext cx="28575" cy="26286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8" y="3851932"/>
            <a:ext cx="114300" cy="114300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886325" y="3826929"/>
            <a:ext cx="399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285594" y="3826929"/>
            <a:ext cx="8342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encode output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6119878" y="3826929"/>
            <a:ext cx="1158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based on the context</a:t>
            </a:r>
            <a:endParaRPr lang="en-US" sz="837" dirty="0"/>
          </a:p>
        </p:txBody>
      </p:sp>
      <p:sp>
        <p:nvSpPr>
          <p:cNvPr id="39" name="Shape 35"/>
          <p:cNvSpPr/>
          <p:nvPr/>
        </p:nvSpPr>
        <p:spPr>
          <a:xfrm>
            <a:off x="4643438" y="4093369"/>
            <a:ext cx="4321969" cy="26286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6"/>
          <p:cNvSpPr/>
          <p:nvPr/>
        </p:nvSpPr>
        <p:spPr>
          <a:xfrm>
            <a:off x="4643438" y="4093369"/>
            <a:ext cx="28575" cy="26286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588" y="4171950"/>
            <a:ext cx="114300" cy="114300"/>
          </a:xfrm>
          <a:prstGeom prst="rect">
            <a:avLst/>
          </a:prstGeom>
        </p:spPr>
      </p:pic>
      <p:sp>
        <p:nvSpPr>
          <p:cNvPr id="42" name="Text 37"/>
          <p:cNvSpPr/>
          <p:nvPr/>
        </p:nvSpPr>
        <p:spPr>
          <a:xfrm>
            <a:off x="4886325" y="4146947"/>
            <a:ext cx="6228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837" dirty="0"/>
          </a:p>
        </p:txBody>
      </p:sp>
      <p:sp>
        <p:nvSpPr>
          <p:cNvPr id="43" name="Text 38"/>
          <p:cNvSpPr/>
          <p:nvPr/>
        </p:nvSpPr>
        <p:spPr>
          <a:xfrm>
            <a:off x="5509171" y="4146947"/>
            <a:ext cx="13217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Security Policy</a:t>
            </a:r>
            <a:endParaRPr lang="en-US" sz="837" dirty="0"/>
          </a:p>
        </p:txBody>
      </p:sp>
      <p:sp>
        <p:nvSpPr>
          <p:cNvPr id="44" name="Text 39"/>
          <p:cNvSpPr/>
          <p:nvPr/>
        </p:nvSpPr>
        <p:spPr>
          <a:xfrm>
            <a:off x="6830960" y="4146947"/>
            <a:ext cx="3024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(CSP)</a:t>
            </a:r>
            <a:endParaRPr lang="en-US" sz="837" dirty="0"/>
          </a:p>
        </p:txBody>
      </p:sp>
      <p:sp>
        <p:nvSpPr>
          <p:cNvPr id="45" name="Text 40"/>
          <p:cNvSpPr/>
          <p:nvPr/>
        </p:nvSpPr>
        <p:spPr>
          <a:xfrm>
            <a:off x="178594" y="4750594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46" name="Text 41"/>
          <p:cNvSpPr/>
          <p:nvPr/>
        </p:nvSpPr>
        <p:spPr>
          <a:xfrm>
            <a:off x="8801937" y="4750594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</a:t>
            </a:r>
            <a:endParaRPr lang="en-US" sz="1046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8: FAILING TO PROTECT NETWORK TRAFFIC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1047285"/>
            <a:ext cx="4286250" cy="755759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14313" y="1047285"/>
            <a:ext cx="4286250" cy="75575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Unprotected network traffic can be intercepted, allowing attackers to steal sensitive information, hijack sessions, or perform man-in-the-middle attacks. 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14313" y="1910200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14313" y="1910200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003068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5781" y="1976279"/>
            <a:ext cx="2469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Unencrypted HTTP transmits data in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3005537" y="1976279"/>
            <a:ext cx="6459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plaintext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3651489" y="1976279"/>
            <a:ext cx="7041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making it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35781" y="2162017"/>
            <a:ext cx="19221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to eavesdropping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14313" y="2495987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4313" y="2495987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88856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781" y="2562067"/>
            <a:ext cx="12360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Sensitive data like 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1771817" y="2562067"/>
            <a:ext cx="24343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credentials, personal information, 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535781" y="2747804"/>
            <a:ext cx="13566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session tokens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1892396" y="2747804"/>
            <a:ext cx="11179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be captured</a:t>
            </a:r>
            <a:endParaRPr lang="en-US" sz="1046" dirty="0"/>
          </a:p>
        </p:txBody>
      </p:sp>
      <p:sp>
        <p:nvSpPr>
          <p:cNvPr id="20" name="Shape 15"/>
          <p:cNvSpPr/>
          <p:nvPr/>
        </p:nvSpPr>
        <p:spPr>
          <a:xfrm>
            <a:off x="214313" y="3081775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214313" y="3081775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174643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35781" y="3147854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826415" y="3147854"/>
            <a:ext cx="4460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1272480" y="3147854"/>
            <a:ext cx="25044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TLS 1.2+ for all web applications</a:t>
            </a:r>
            <a:endParaRPr lang="en-US" sz="1046" dirty="0"/>
          </a:p>
        </p:txBody>
      </p:sp>
      <p:sp>
        <p:nvSpPr>
          <p:cNvPr id="26" name="Shape 20"/>
          <p:cNvSpPr/>
          <p:nvPr/>
        </p:nvSpPr>
        <p:spPr>
          <a:xfrm>
            <a:off x="214313" y="3481825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1"/>
          <p:cNvSpPr/>
          <p:nvPr/>
        </p:nvSpPr>
        <p:spPr>
          <a:xfrm>
            <a:off x="214313" y="3481825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74693"/>
            <a:ext cx="142875" cy="14287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35781" y="3547904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1314310" y="3547904"/>
            <a:ext cx="21401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Strict Transport Security</a:t>
            </a:r>
            <a:endParaRPr lang="en-US" sz="1046" dirty="0"/>
          </a:p>
        </p:txBody>
      </p:sp>
      <p:sp>
        <p:nvSpPr>
          <p:cNvPr id="31" name="Text 24"/>
          <p:cNvSpPr/>
          <p:nvPr/>
        </p:nvSpPr>
        <p:spPr>
          <a:xfrm>
            <a:off x="3454450" y="3547904"/>
            <a:ext cx="6402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(HSTS) to 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535781" y="3733642"/>
            <a:ext cx="18305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downgrade attacks</a:t>
            </a:r>
            <a:endParaRPr lang="en-US" sz="1046" dirty="0"/>
          </a:p>
        </p:txBody>
      </p:sp>
      <p:sp>
        <p:nvSpPr>
          <p:cNvPr id="33" name="Shape 26"/>
          <p:cNvSpPr/>
          <p:nvPr/>
        </p:nvSpPr>
        <p:spPr>
          <a:xfrm>
            <a:off x="214313" y="4067612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27"/>
          <p:cNvSpPr/>
          <p:nvPr/>
        </p:nvSpPr>
        <p:spPr>
          <a:xfrm>
            <a:off x="214313" y="4067612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60481"/>
            <a:ext cx="142875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35781" y="4133692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826415" y="4133692"/>
            <a:ext cx="10442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cookies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1870714" y="4133692"/>
            <a:ext cx="21127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HttpOnly and Secure flags</a:t>
            </a:r>
            <a:endParaRPr lang="en-US" sz="1046" dirty="0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1471613"/>
            <a:ext cx="4286250" cy="2500313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214313" y="471487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41" name="Text 32"/>
          <p:cNvSpPr/>
          <p:nvPr/>
        </p:nvSpPr>
        <p:spPr>
          <a:xfrm>
            <a:off x="8766218" y="4714875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</a:t>
            </a:r>
            <a:endParaRPr lang="en-US" sz="1046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150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9: MAGIC URLS AND HIDDEN FORMS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1195183"/>
            <a:ext cx="4286250" cy="96005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14313" y="1195183"/>
            <a:ext cx="4286250" cy="96005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Magic URLs and hidden form fields are often used to maintain state in web applications, but they can expose sensitive information or allow attackers to manipulate application behavior. 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14313" y="2262392"/>
            <a:ext cx="4286250" cy="70008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14313" y="2262392"/>
            <a:ext cx="28575" cy="700088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355261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5781" y="2328472"/>
            <a:ext cx="8196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Magic URLs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1355471" y="2328472"/>
            <a:ext cx="26929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 sensitive data or authentication 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535781" y="2514209"/>
            <a:ext cx="37750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tokens in the URL, which can be leaked through browser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35781" y="2699947"/>
            <a:ext cx="26490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history, referrer headers, or bookmarks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14313" y="3033917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4313" y="3033917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126786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781" y="3099997"/>
            <a:ext cx="13236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form fields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1859384" y="3099997"/>
            <a:ext cx="23275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be easily viewed and modified 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535781" y="3285734"/>
            <a:ext cx="20284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browser developer tools</a:t>
            </a:r>
            <a:endParaRPr lang="en-US" sz="1046" dirty="0"/>
          </a:p>
        </p:txBody>
      </p:sp>
      <p:sp>
        <p:nvSpPr>
          <p:cNvPr id="19" name="Shape 14"/>
          <p:cNvSpPr/>
          <p:nvPr/>
        </p:nvSpPr>
        <p:spPr>
          <a:xfrm>
            <a:off x="214313" y="3619705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214313" y="3619705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712573"/>
            <a:ext cx="142875" cy="14287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35781" y="3685784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826415" y="3685784"/>
            <a:ext cx="23463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server-side session management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3172718" y="3685784"/>
            <a:ext cx="11495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instead of client-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535781" y="3871522"/>
            <a:ext cx="6432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side state</a:t>
            </a:r>
            <a:endParaRPr lang="en-US" sz="1046" dirty="0"/>
          </a:p>
        </p:txBody>
      </p:sp>
      <p:sp>
        <p:nvSpPr>
          <p:cNvPr id="26" name="Shape 20"/>
          <p:cNvSpPr/>
          <p:nvPr/>
        </p:nvSpPr>
        <p:spPr>
          <a:xfrm>
            <a:off x="214313" y="4205492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1"/>
          <p:cNvSpPr/>
          <p:nvPr/>
        </p:nvSpPr>
        <p:spPr>
          <a:xfrm>
            <a:off x="214313" y="4205492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298361"/>
            <a:ext cx="142875" cy="142875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35781" y="4271572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1314310" y="4271572"/>
            <a:ext cx="11997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anti-CSRF tokens</a:t>
            </a:r>
            <a:endParaRPr lang="en-US" sz="1046" dirty="0"/>
          </a:p>
        </p:txBody>
      </p:sp>
      <p:sp>
        <p:nvSpPr>
          <p:cNvPr id="31" name="Text 24"/>
          <p:cNvSpPr/>
          <p:nvPr/>
        </p:nvSpPr>
        <p:spPr>
          <a:xfrm>
            <a:off x="2514042" y="4271572"/>
            <a:ext cx="8565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all forms</a:t>
            </a:r>
            <a:endParaRPr lang="en-US" sz="1046" dirty="0"/>
          </a:p>
        </p:txBody>
      </p:sp>
      <p:sp>
        <p:nvSpPr>
          <p:cNvPr id="32" name="Shape 25"/>
          <p:cNvSpPr/>
          <p:nvPr/>
        </p:nvSpPr>
        <p:spPr>
          <a:xfrm>
            <a:off x="214313" y="4605542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6"/>
          <p:cNvSpPr/>
          <p:nvPr/>
        </p:nvSpPr>
        <p:spPr>
          <a:xfrm>
            <a:off x="214313" y="4605542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698411"/>
            <a:ext cx="142875" cy="142875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35781" y="4671622"/>
            <a:ext cx="4990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1034867" y="4671622"/>
            <a:ext cx="11507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all data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2185597" y="4671622"/>
            <a:ext cx="21890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on the server side, regardless of 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535781" y="4857359"/>
            <a:ext cx="448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4643438" y="800100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Magic URL</a:t>
            </a:r>
            <a:endParaRPr lang="en-US" sz="1238" dirty="0"/>
          </a:p>
        </p:txBody>
      </p:sp>
      <p:sp>
        <p:nvSpPr>
          <p:cNvPr id="40" name="Shape 32"/>
          <p:cNvSpPr/>
          <p:nvPr/>
        </p:nvSpPr>
        <p:spPr>
          <a:xfrm>
            <a:off x="4643438" y="1035844"/>
            <a:ext cx="4286250" cy="942975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3"/>
          <p:cNvSpPr/>
          <p:nvPr/>
        </p:nvSpPr>
        <p:spPr>
          <a:xfrm>
            <a:off x="4643438" y="1035844"/>
            <a:ext cx="28575" cy="94297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34"/>
          <p:cNvSpPr/>
          <p:nvPr/>
        </p:nvSpPr>
        <p:spPr>
          <a:xfrm>
            <a:off x="4729163" y="1130498"/>
            <a:ext cx="25495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Magic URL with sensitive information </a:t>
            </a:r>
            <a:endParaRPr lang="en-US" sz="942" dirty="0"/>
          </a:p>
        </p:txBody>
      </p:sp>
      <p:sp>
        <p:nvSpPr>
          <p:cNvPr id="43" name="Text 35"/>
          <p:cNvSpPr/>
          <p:nvPr/>
        </p:nvSpPr>
        <p:spPr>
          <a:xfrm>
            <a:off x="4729163" y="1323380"/>
            <a:ext cx="36368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https://example.com/account?user_id=1234&amp;role=user // </a:t>
            </a:r>
            <a:endParaRPr lang="en-US" sz="942" dirty="0"/>
          </a:p>
        </p:txBody>
      </p:sp>
      <p:sp>
        <p:nvSpPr>
          <p:cNvPr id="44" name="Text 36"/>
          <p:cNvSpPr/>
          <p:nvPr/>
        </p:nvSpPr>
        <p:spPr>
          <a:xfrm>
            <a:off x="4729163" y="1516261"/>
            <a:ext cx="34384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Attacker modifies URL https://example.com/account?</a:t>
            </a:r>
            <a:endParaRPr lang="en-US" sz="942" dirty="0"/>
          </a:p>
        </p:txBody>
      </p:sp>
      <p:sp>
        <p:nvSpPr>
          <p:cNvPr id="45" name="Text 37"/>
          <p:cNvSpPr/>
          <p:nvPr/>
        </p:nvSpPr>
        <p:spPr>
          <a:xfrm>
            <a:off x="4729163" y="1709142"/>
            <a:ext cx="16536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user_id=1234&amp;role=admin</a:t>
            </a:r>
            <a:endParaRPr lang="en-US" sz="942" dirty="0"/>
          </a:p>
        </p:txBody>
      </p:sp>
      <p:sp>
        <p:nvSpPr>
          <p:cNvPr id="46" name="Text 38"/>
          <p:cNvSpPr/>
          <p:nvPr/>
        </p:nvSpPr>
        <p:spPr>
          <a:xfrm>
            <a:off x="4643438" y="2085975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Vulnerable Hidden Form Field</a:t>
            </a:r>
            <a:endParaRPr lang="en-US" sz="1238" dirty="0"/>
          </a:p>
        </p:txBody>
      </p:sp>
      <p:sp>
        <p:nvSpPr>
          <p:cNvPr id="47" name="Shape 39"/>
          <p:cNvSpPr/>
          <p:nvPr/>
        </p:nvSpPr>
        <p:spPr>
          <a:xfrm>
            <a:off x="4643438" y="2321719"/>
            <a:ext cx="4286250" cy="1135856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40"/>
          <p:cNvSpPr/>
          <p:nvPr/>
        </p:nvSpPr>
        <p:spPr>
          <a:xfrm>
            <a:off x="4643438" y="2321719"/>
            <a:ext cx="28575" cy="1135856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1"/>
          <p:cNvSpPr/>
          <p:nvPr/>
        </p:nvSpPr>
        <p:spPr>
          <a:xfrm>
            <a:off x="4729163" y="2416373"/>
            <a:ext cx="31977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&lt;form action="/purchase" method="post"&gt; &lt;input </a:t>
            </a:r>
            <a:endParaRPr lang="en-US" sz="942" dirty="0"/>
          </a:p>
        </p:txBody>
      </p:sp>
      <p:sp>
        <p:nvSpPr>
          <p:cNvPr id="50" name="Text 42"/>
          <p:cNvSpPr/>
          <p:nvPr/>
        </p:nvSpPr>
        <p:spPr>
          <a:xfrm>
            <a:off x="4729163" y="2609255"/>
            <a:ext cx="32714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type="hidden" name="price" value="19.99"&gt; &lt;input </a:t>
            </a:r>
            <a:endParaRPr lang="en-US" sz="942" dirty="0"/>
          </a:p>
        </p:txBody>
      </p:sp>
      <p:sp>
        <p:nvSpPr>
          <p:cNvPr id="51" name="Text 43"/>
          <p:cNvSpPr/>
          <p:nvPr/>
        </p:nvSpPr>
        <p:spPr>
          <a:xfrm>
            <a:off x="4729163" y="2802136"/>
            <a:ext cx="36984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type="submit" value="Buy Now"&gt; &lt;/form&gt; // Attacker can </a:t>
            </a:r>
            <a:endParaRPr lang="en-US" sz="942" dirty="0"/>
          </a:p>
        </p:txBody>
      </p:sp>
      <p:sp>
        <p:nvSpPr>
          <p:cNvPr id="52" name="Text 44"/>
          <p:cNvSpPr/>
          <p:nvPr/>
        </p:nvSpPr>
        <p:spPr>
          <a:xfrm>
            <a:off x="4729163" y="2995017"/>
            <a:ext cx="4069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modify the price value using browser tools // before submitting </a:t>
            </a:r>
            <a:endParaRPr lang="en-US" sz="942" dirty="0"/>
          </a:p>
        </p:txBody>
      </p:sp>
      <p:sp>
        <p:nvSpPr>
          <p:cNvPr id="53" name="Text 45"/>
          <p:cNvSpPr/>
          <p:nvPr/>
        </p:nvSpPr>
        <p:spPr>
          <a:xfrm>
            <a:off x="4729163" y="3187898"/>
            <a:ext cx="5637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form</a:t>
            </a:r>
            <a:endParaRPr lang="en-US" sz="942" dirty="0"/>
          </a:p>
        </p:txBody>
      </p:sp>
      <p:sp>
        <p:nvSpPr>
          <p:cNvPr id="54" name="Text 46"/>
          <p:cNvSpPr/>
          <p:nvPr/>
        </p:nvSpPr>
        <p:spPr>
          <a:xfrm>
            <a:off x="4643438" y="3564731"/>
            <a:ext cx="42862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Approach</a:t>
            </a:r>
            <a:endParaRPr lang="en-US" sz="1238" dirty="0"/>
          </a:p>
        </p:txBody>
      </p:sp>
      <p:sp>
        <p:nvSpPr>
          <p:cNvPr id="55" name="Shape 47"/>
          <p:cNvSpPr/>
          <p:nvPr/>
        </p:nvSpPr>
        <p:spPr>
          <a:xfrm>
            <a:off x="4643438" y="3800475"/>
            <a:ext cx="4286250" cy="1714500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Shape 48"/>
          <p:cNvSpPr/>
          <p:nvPr/>
        </p:nvSpPr>
        <p:spPr>
          <a:xfrm>
            <a:off x="4643438" y="3800475"/>
            <a:ext cx="28575" cy="171450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Text 49"/>
          <p:cNvSpPr/>
          <p:nvPr/>
        </p:nvSpPr>
        <p:spPr>
          <a:xfrm>
            <a:off x="4729163" y="3895130"/>
            <a:ext cx="22582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Server-side session management </a:t>
            </a:r>
            <a:endParaRPr lang="en-US" sz="942" dirty="0"/>
          </a:p>
        </p:txBody>
      </p:sp>
      <p:sp>
        <p:nvSpPr>
          <p:cNvPr id="58" name="Text 50"/>
          <p:cNvSpPr/>
          <p:nvPr/>
        </p:nvSpPr>
        <p:spPr>
          <a:xfrm>
            <a:off x="4729163" y="4088011"/>
            <a:ext cx="34886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session.setAttribute("user_role", "user"); // Server-side </a:t>
            </a:r>
            <a:endParaRPr lang="en-US" sz="942" dirty="0"/>
          </a:p>
        </p:txBody>
      </p:sp>
      <p:sp>
        <p:nvSpPr>
          <p:cNvPr id="59" name="Text 51"/>
          <p:cNvSpPr/>
          <p:nvPr/>
        </p:nvSpPr>
        <p:spPr>
          <a:xfrm>
            <a:off x="4729163" y="4280892"/>
            <a:ext cx="37956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public void processPurchase(HttpServletRequest </a:t>
            </a:r>
            <a:endParaRPr lang="en-US" sz="942" dirty="0"/>
          </a:p>
        </p:txBody>
      </p:sp>
      <p:sp>
        <p:nvSpPr>
          <p:cNvPr id="60" name="Text 52"/>
          <p:cNvSpPr/>
          <p:nvPr/>
        </p:nvSpPr>
        <p:spPr>
          <a:xfrm>
            <a:off x="4729163" y="4473773"/>
            <a:ext cx="18210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request) { String productId = </a:t>
            </a:r>
            <a:endParaRPr lang="en-US" sz="942" dirty="0"/>
          </a:p>
        </p:txBody>
      </p:sp>
      <p:sp>
        <p:nvSpPr>
          <p:cNvPr id="61" name="Text 53"/>
          <p:cNvSpPr/>
          <p:nvPr/>
        </p:nvSpPr>
        <p:spPr>
          <a:xfrm>
            <a:off x="4729163" y="4666655"/>
            <a:ext cx="39173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request.getParameter("product_id"); // Look up the real price </a:t>
            </a:r>
            <a:endParaRPr lang="en-US" sz="942" dirty="0"/>
          </a:p>
        </p:txBody>
      </p:sp>
      <p:sp>
        <p:nvSpPr>
          <p:cNvPr id="62" name="Text 54"/>
          <p:cNvSpPr/>
          <p:nvPr/>
        </p:nvSpPr>
        <p:spPr>
          <a:xfrm>
            <a:off x="4729163" y="4859536"/>
            <a:ext cx="24076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the database BigDecimal price = </a:t>
            </a:r>
            <a:endParaRPr lang="en-US" sz="942" dirty="0"/>
          </a:p>
        </p:txBody>
      </p:sp>
      <p:sp>
        <p:nvSpPr>
          <p:cNvPr id="63" name="Text 55"/>
          <p:cNvSpPr/>
          <p:nvPr/>
        </p:nvSpPr>
        <p:spPr>
          <a:xfrm>
            <a:off x="4729163" y="5052417"/>
            <a:ext cx="38265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productService.getPrice(productId); // Process the purchase </a:t>
            </a:r>
            <a:endParaRPr lang="en-US" sz="942" dirty="0"/>
          </a:p>
        </p:txBody>
      </p:sp>
      <p:sp>
        <p:nvSpPr>
          <p:cNvPr id="64" name="Text 56"/>
          <p:cNvSpPr/>
          <p:nvPr/>
        </p:nvSpPr>
        <p:spPr>
          <a:xfrm>
            <a:off x="4729163" y="5245298"/>
            <a:ext cx="17191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the server-side price }</a:t>
            </a:r>
            <a:endParaRPr lang="en-US" sz="942" dirty="0"/>
          </a:p>
        </p:txBody>
      </p:sp>
      <p:sp>
        <p:nvSpPr>
          <p:cNvPr id="65" name="Text 57"/>
          <p:cNvSpPr/>
          <p:nvPr/>
        </p:nvSpPr>
        <p:spPr>
          <a:xfrm>
            <a:off x="214313" y="5586413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66" name="Text 58"/>
          <p:cNvSpPr/>
          <p:nvPr/>
        </p:nvSpPr>
        <p:spPr>
          <a:xfrm>
            <a:off x="8766218" y="5586413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</a:t>
            </a:r>
            <a:endParaRPr lang="en-US" sz="10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77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PILLARS OF SOFTWARE SECURITY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050131"/>
            <a:ext cx="285750" cy="228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014413"/>
            <a:ext cx="256692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 I: Risk Management </a:t>
            </a:r>
            <a:endParaRPr lang="en-US" sz="1575" dirty="0"/>
          </a:p>
        </p:txBody>
      </p:sp>
      <p:sp>
        <p:nvSpPr>
          <p:cNvPr id="6" name="Shape 2"/>
          <p:cNvSpPr/>
          <p:nvPr/>
        </p:nvSpPr>
        <p:spPr>
          <a:xfrm>
            <a:off x="621506" y="1385888"/>
            <a:ext cx="3879056" cy="65432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21506" y="1385888"/>
            <a:ext cx="3879056" cy="65432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Continuous process to identify, rank, track, and understand software security risks. </a:t>
            </a:r>
            <a:endParaRPr lang="en-US" sz="123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90242"/>
            <a:ext cx="228600" cy="2286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1506" y="2254523"/>
            <a:ext cx="205726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 II: Touchpoints </a:t>
            </a:r>
            <a:endParaRPr lang="en-US" sz="1575" dirty="0"/>
          </a:p>
        </p:txBody>
      </p:sp>
      <p:sp>
        <p:nvSpPr>
          <p:cNvPr id="10" name="Shape 5"/>
          <p:cNvSpPr/>
          <p:nvPr/>
        </p:nvSpPr>
        <p:spPr>
          <a:xfrm>
            <a:off x="621506" y="2625998"/>
            <a:ext cx="3879056" cy="65432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6"/>
          <p:cNvSpPr/>
          <p:nvPr/>
        </p:nvSpPr>
        <p:spPr>
          <a:xfrm>
            <a:off x="621506" y="2625998"/>
            <a:ext cx="3879056" cy="65432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Set of best practices applied to software artifacts throughout development. </a:t>
            </a:r>
            <a:endParaRPr lang="en-US" sz="123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30352"/>
            <a:ext cx="228600" cy="2286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1506" y="3494633"/>
            <a:ext cx="202067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 III: Knowledge </a:t>
            </a:r>
            <a:endParaRPr lang="en-US" sz="1575" dirty="0"/>
          </a:p>
        </p:txBody>
      </p:sp>
      <p:sp>
        <p:nvSpPr>
          <p:cNvPr id="14" name="Shape 8"/>
          <p:cNvSpPr/>
          <p:nvPr/>
        </p:nvSpPr>
        <p:spPr>
          <a:xfrm>
            <a:off x="621506" y="3866108"/>
            <a:ext cx="3879056" cy="65432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9"/>
          <p:cNvSpPr/>
          <p:nvPr/>
        </p:nvSpPr>
        <p:spPr>
          <a:xfrm>
            <a:off x="621506" y="3866108"/>
            <a:ext cx="3879056" cy="65432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Gathering, encapsulating, and sharing security knowledge across the organization. </a:t>
            </a:r>
            <a:endParaRPr lang="en-US" sz="1238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708472"/>
            <a:ext cx="3571875" cy="233221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85750" y="4877619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8776515" y="4877619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39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 10: IMPROPER USE OF SSL/TLS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800100"/>
            <a:ext cx="4286250" cy="96005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14313" y="800100"/>
            <a:ext cx="4286250" cy="96005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Even when SSL/TLS is implemented, improper configuration or implementation can lead to vulnerabilities that compromise the security of encrypted communications. </a:t>
            </a:r>
            <a:endParaRPr lang="en-US" sz="1238" dirty="0"/>
          </a:p>
        </p:txBody>
      </p:sp>
      <p:sp>
        <p:nvSpPr>
          <p:cNvPr id="6" name="Shape 3"/>
          <p:cNvSpPr/>
          <p:nvPr/>
        </p:nvSpPr>
        <p:spPr>
          <a:xfrm>
            <a:off x="214313" y="1867309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14313" y="1867309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60178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5781" y="1933389"/>
            <a:ext cx="4230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958853" y="1933389"/>
            <a:ext cx="13628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outdated protocols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2321747" y="1933389"/>
            <a:ext cx="19766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like SSL 2.0/3.0 or TLS 1.0/1.1 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35781" y="2119126"/>
            <a:ext cx="17509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known vulnerabilities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14313" y="2453097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214313" y="2453097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45966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781" y="2519176"/>
            <a:ext cx="7896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Supporting 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1325473" y="2519176"/>
            <a:ext cx="13324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 cipher suites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2657949" y="2519176"/>
            <a:ext cx="13013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can be broken 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535781" y="2704914"/>
            <a:ext cx="14560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cryptanalysis</a:t>
            </a:r>
            <a:endParaRPr lang="en-US" sz="1046" dirty="0"/>
          </a:p>
        </p:txBody>
      </p:sp>
      <p:sp>
        <p:nvSpPr>
          <p:cNvPr id="20" name="Shape 15"/>
          <p:cNvSpPr/>
          <p:nvPr/>
        </p:nvSpPr>
        <p:spPr>
          <a:xfrm>
            <a:off x="214313" y="3038884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214313" y="3038884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131753"/>
            <a:ext cx="142875" cy="14287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35781" y="3104964"/>
            <a:ext cx="6770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Improper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1212875" y="3104964"/>
            <a:ext cx="14899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certificate validation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2702793" y="3104964"/>
            <a:ext cx="1422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allowing man-in-the-</a:t>
            </a:r>
            <a:endParaRPr lang="en-US" sz="1046" dirty="0"/>
          </a:p>
        </p:txBody>
      </p:sp>
      <p:sp>
        <p:nvSpPr>
          <p:cNvPr id="26" name="Text 20"/>
          <p:cNvSpPr/>
          <p:nvPr/>
        </p:nvSpPr>
        <p:spPr>
          <a:xfrm>
            <a:off x="535781" y="3290701"/>
            <a:ext cx="9775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middle attacks</a:t>
            </a:r>
            <a:endParaRPr lang="en-US" sz="1046" dirty="0"/>
          </a:p>
        </p:txBody>
      </p:sp>
      <p:sp>
        <p:nvSpPr>
          <p:cNvPr id="27" name="Shape 21"/>
          <p:cNvSpPr/>
          <p:nvPr/>
        </p:nvSpPr>
        <p:spPr>
          <a:xfrm>
            <a:off x="214313" y="3624672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2"/>
          <p:cNvSpPr/>
          <p:nvPr/>
        </p:nvSpPr>
        <p:spPr>
          <a:xfrm>
            <a:off x="214313" y="3624672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717541"/>
            <a:ext cx="142875" cy="142875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535781" y="3690751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31" name="Text 24"/>
          <p:cNvSpPr/>
          <p:nvPr/>
        </p:nvSpPr>
        <p:spPr>
          <a:xfrm>
            <a:off x="826415" y="3690751"/>
            <a:ext cx="11821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TLS 1.2 or higher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2008566" y="3690751"/>
            <a:ext cx="16917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strong cipher suites</a:t>
            </a:r>
            <a:endParaRPr lang="en-US" sz="1046" dirty="0"/>
          </a:p>
        </p:txBody>
      </p:sp>
      <p:sp>
        <p:nvSpPr>
          <p:cNvPr id="33" name="Shape 26"/>
          <p:cNvSpPr/>
          <p:nvPr/>
        </p:nvSpPr>
        <p:spPr>
          <a:xfrm>
            <a:off x="214313" y="4024722"/>
            <a:ext cx="4286250" cy="32861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27"/>
          <p:cNvSpPr/>
          <p:nvPr/>
        </p:nvSpPr>
        <p:spPr>
          <a:xfrm>
            <a:off x="214313" y="4024722"/>
            <a:ext cx="28575" cy="328613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17591"/>
            <a:ext cx="142875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35781" y="4090801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1314310" y="4090801"/>
            <a:ext cx="20077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certificate validation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3322011" y="4090801"/>
            <a:ext cx="8449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pinning</a:t>
            </a:r>
            <a:endParaRPr lang="en-US" sz="1046" dirty="0"/>
          </a:p>
        </p:txBody>
      </p:sp>
      <p:sp>
        <p:nvSpPr>
          <p:cNvPr id="39" name="Shape 31"/>
          <p:cNvSpPr/>
          <p:nvPr/>
        </p:nvSpPr>
        <p:spPr>
          <a:xfrm>
            <a:off x="214313" y="4424772"/>
            <a:ext cx="4286250" cy="51435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2"/>
          <p:cNvSpPr/>
          <p:nvPr/>
        </p:nvSpPr>
        <p:spPr>
          <a:xfrm>
            <a:off x="214313" y="4424772"/>
            <a:ext cx="28575" cy="51435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17641"/>
            <a:ext cx="142875" cy="142875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535781" y="4490851"/>
            <a:ext cx="7010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</a:t>
            </a:r>
            <a:endParaRPr lang="en-US" sz="1046" dirty="0"/>
          </a:p>
        </p:txBody>
      </p:sp>
      <p:sp>
        <p:nvSpPr>
          <p:cNvPr id="43" name="Text 34"/>
          <p:cNvSpPr/>
          <p:nvPr/>
        </p:nvSpPr>
        <p:spPr>
          <a:xfrm>
            <a:off x="1236873" y="4490851"/>
            <a:ext cx="13640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TLS settings</a:t>
            </a:r>
            <a:endParaRPr lang="en-US" sz="1046" dirty="0"/>
          </a:p>
        </p:txBody>
      </p:sp>
      <p:sp>
        <p:nvSpPr>
          <p:cNvPr id="44" name="Text 35"/>
          <p:cNvSpPr/>
          <p:nvPr/>
        </p:nvSpPr>
        <p:spPr>
          <a:xfrm>
            <a:off x="2600911" y="4490851"/>
            <a:ext cx="13229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industry best </a:t>
            </a:r>
            <a:endParaRPr lang="en-US" sz="1046" dirty="0"/>
          </a:p>
        </p:txBody>
      </p:sp>
      <p:sp>
        <p:nvSpPr>
          <p:cNvPr id="45" name="Text 36"/>
          <p:cNvSpPr/>
          <p:nvPr/>
        </p:nvSpPr>
        <p:spPr>
          <a:xfrm>
            <a:off x="535781" y="4676589"/>
            <a:ext cx="598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practices</a:t>
            </a:r>
            <a:endParaRPr lang="en-US" sz="1046" dirty="0"/>
          </a:p>
        </p:txBody>
      </p:sp>
      <p:pic>
        <p:nvPicPr>
          <p:cNvPr id="46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1619455"/>
            <a:ext cx="4286250" cy="2500313"/>
          </a:xfrm>
          <a:prstGeom prst="rect">
            <a:avLst/>
          </a:prstGeom>
        </p:spPr>
      </p:pic>
      <p:sp>
        <p:nvSpPr>
          <p:cNvPr id="47" name="Text 37"/>
          <p:cNvSpPr/>
          <p:nvPr/>
        </p:nvSpPr>
        <p:spPr>
          <a:xfrm>
            <a:off x="214313" y="5010559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48" name="Text 38"/>
          <p:cNvSpPr/>
          <p:nvPr/>
        </p:nvSpPr>
        <p:spPr>
          <a:xfrm>
            <a:off x="8766218" y="5010559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22</a:t>
            </a:r>
            <a:endParaRPr lang="en-US" sz="1046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0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SECURITY BEST PRACTICES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14313" y="1453753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14313" y="1453753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1560909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0069" y="1534120"/>
            <a:ext cx="5595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Adopt a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109569" y="1534120"/>
            <a:ext cx="15400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security-first mindset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649634" y="1534120"/>
            <a:ext cx="1499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throughout the entire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550069" y="1719858"/>
            <a:ext cx="20739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development lifecycle</a:t>
            </a:r>
            <a:endParaRPr lang="en-US" sz="1046" dirty="0"/>
          </a:p>
        </p:txBody>
      </p:sp>
      <p:sp>
        <p:nvSpPr>
          <p:cNvPr id="11" name="Shape 7"/>
          <p:cNvSpPr/>
          <p:nvPr/>
        </p:nvSpPr>
        <p:spPr>
          <a:xfrm>
            <a:off x="214313" y="2103834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214313" y="2103834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2210991"/>
            <a:ext cx="125016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2209" y="2184202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1310739" y="2184202"/>
            <a:ext cx="17370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coding standards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3047814" y="2184202"/>
            <a:ext cx="8702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conduct 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532209" y="2369939"/>
            <a:ext cx="27301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code reviews focused on security</a:t>
            </a:r>
            <a:endParaRPr lang="en-US" sz="1046" dirty="0"/>
          </a:p>
        </p:txBody>
      </p:sp>
      <p:sp>
        <p:nvSpPr>
          <p:cNvPr id="18" name="Shape 13"/>
          <p:cNvSpPr/>
          <p:nvPr/>
        </p:nvSpPr>
        <p:spPr>
          <a:xfrm>
            <a:off x="214313" y="2753916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214313" y="2753916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2861072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50069" y="2834283"/>
            <a:ext cx="290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840702" y="2834283"/>
            <a:ext cx="23408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security testing tools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3181592" y="2834283"/>
            <a:ext cx="11948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(SAST, DAST, SCA)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550069" y="3020020"/>
            <a:ext cx="23421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into your CI/CD pipeline</a:t>
            </a:r>
            <a:endParaRPr lang="en-US" sz="1046" dirty="0"/>
          </a:p>
        </p:txBody>
      </p:sp>
      <p:sp>
        <p:nvSpPr>
          <p:cNvPr id="25" name="Shape 19"/>
          <p:cNvSpPr/>
          <p:nvPr/>
        </p:nvSpPr>
        <p:spPr>
          <a:xfrm>
            <a:off x="214313" y="3403997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214313" y="3403997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3511153"/>
            <a:ext cx="178594" cy="14287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85788" y="3484364"/>
            <a:ext cx="14641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the principle of 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2049977" y="3484364"/>
            <a:ext cx="10111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3061125" y="3484364"/>
            <a:ext cx="8788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all system </a:t>
            </a:r>
            <a:endParaRPr lang="en-US" sz="1046" dirty="0"/>
          </a:p>
        </p:txBody>
      </p:sp>
      <p:sp>
        <p:nvSpPr>
          <p:cNvPr id="31" name="Text 24"/>
          <p:cNvSpPr/>
          <p:nvPr/>
        </p:nvSpPr>
        <p:spPr>
          <a:xfrm>
            <a:off x="585788" y="3670102"/>
            <a:ext cx="21045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 and user accounts</a:t>
            </a:r>
            <a:endParaRPr lang="en-US" sz="1046" dirty="0"/>
          </a:p>
        </p:txBody>
      </p:sp>
      <p:sp>
        <p:nvSpPr>
          <p:cNvPr id="32" name="Shape 25"/>
          <p:cNvSpPr/>
          <p:nvPr/>
        </p:nvSpPr>
        <p:spPr>
          <a:xfrm>
            <a:off x="214313" y="4054078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6"/>
          <p:cNvSpPr/>
          <p:nvPr/>
        </p:nvSpPr>
        <p:spPr>
          <a:xfrm>
            <a:off x="214313" y="4054078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38" y="4161234"/>
            <a:ext cx="125016" cy="142875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32209" y="4134445"/>
            <a:ext cx="778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</a:t>
            </a:r>
            <a:endParaRPr lang="en-US" sz="1046" dirty="0"/>
          </a:p>
        </p:txBody>
      </p:sp>
      <p:sp>
        <p:nvSpPr>
          <p:cNvPr id="36" name="Text 28"/>
          <p:cNvSpPr/>
          <p:nvPr/>
        </p:nvSpPr>
        <p:spPr>
          <a:xfrm>
            <a:off x="1310739" y="4134445"/>
            <a:ext cx="11968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2507624" y="4134445"/>
            <a:ext cx="15236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multiple layers of </a:t>
            </a:r>
            <a:endParaRPr lang="en-US" sz="1046" dirty="0"/>
          </a:p>
        </p:txBody>
      </p:sp>
      <p:sp>
        <p:nvSpPr>
          <p:cNvPr id="38" name="Text 30"/>
          <p:cNvSpPr/>
          <p:nvPr/>
        </p:nvSpPr>
        <p:spPr>
          <a:xfrm>
            <a:off x="532209" y="4320183"/>
            <a:ext cx="11061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controls</a:t>
            </a:r>
            <a:endParaRPr lang="en-US" sz="1046" dirty="0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800100"/>
            <a:ext cx="4286250" cy="2500313"/>
          </a:xfrm>
          <a:prstGeom prst="rect">
            <a:avLst/>
          </a:prstGeom>
        </p:spPr>
      </p:pic>
      <p:sp>
        <p:nvSpPr>
          <p:cNvPr id="40" name="Shape 31"/>
          <p:cNvSpPr/>
          <p:nvPr/>
        </p:nvSpPr>
        <p:spPr>
          <a:xfrm>
            <a:off x="4643438" y="3407569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32"/>
          <p:cNvSpPr/>
          <p:nvPr/>
        </p:nvSpPr>
        <p:spPr>
          <a:xfrm>
            <a:off x="4643438" y="3407569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3" y="3514725"/>
            <a:ext cx="178594" cy="142875"/>
          </a:xfrm>
          <a:prstGeom prst="rect">
            <a:avLst/>
          </a:prstGeom>
        </p:spPr>
      </p:pic>
      <p:sp>
        <p:nvSpPr>
          <p:cNvPr id="43" name="Text 33"/>
          <p:cNvSpPr/>
          <p:nvPr/>
        </p:nvSpPr>
        <p:spPr>
          <a:xfrm>
            <a:off x="5014913" y="3487936"/>
            <a:ext cx="10672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regular </a:t>
            </a:r>
            <a:endParaRPr lang="en-US" sz="1046" dirty="0"/>
          </a:p>
        </p:txBody>
      </p:sp>
      <p:sp>
        <p:nvSpPr>
          <p:cNvPr id="44" name="Text 34"/>
          <p:cNvSpPr/>
          <p:nvPr/>
        </p:nvSpPr>
        <p:spPr>
          <a:xfrm>
            <a:off x="6082205" y="3487936"/>
            <a:ext cx="1187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training</a:t>
            </a:r>
            <a:endParaRPr lang="en-US" sz="1046" dirty="0"/>
          </a:p>
        </p:txBody>
      </p:sp>
      <p:sp>
        <p:nvSpPr>
          <p:cNvPr id="45" name="Text 35"/>
          <p:cNvSpPr/>
          <p:nvPr/>
        </p:nvSpPr>
        <p:spPr>
          <a:xfrm>
            <a:off x="7269519" y="3487936"/>
            <a:ext cx="13438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all development </a:t>
            </a:r>
            <a:endParaRPr lang="en-US" sz="1046" dirty="0"/>
          </a:p>
        </p:txBody>
      </p:sp>
      <p:sp>
        <p:nvSpPr>
          <p:cNvPr id="46" name="Text 36"/>
          <p:cNvSpPr/>
          <p:nvPr/>
        </p:nvSpPr>
        <p:spPr>
          <a:xfrm>
            <a:off x="5014913" y="3673673"/>
            <a:ext cx="10267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members</a:t>
            </a:r>
            <a:endParaRPr lang="en-US" sz="1046" dirty="0"/>
          </a:p>
        </p:txBody>
      </p:sp>
      <p:sp>
        <p:nvSpPr>
          <p:cNvPr id="47" name="Shape 37"/>
          <p:cNvSpPr/>
          <p:nvPr/>
        </p:nvSpPr>
        <p:spPr>
          <a:xfrm>
            <a:off x="4643438" y="4057650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8" name="Shape 38"/>
          <p:cNvSpPr/>
          <p:nvPr/>
        </p:nvSpPr>
        <p:spPr>
          <a:xfrm>
            <a:off x="4643438" y="4057650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163" y="4164806"/>
            <a:ext cx="142875" cy="142875"/>
          </a:xfrm>
          <a:prstGeom prst="rect">
            <a:avLst/>
          </a:prstGeom>
        </p:spPr>
      </p:pic>
      <p:sp>
        <p:nvSpPr>
          <p:cNvPr id="50" name="Text 39"/>
          <p:cNvSpPr/>
          <p:nvPr/>
        </p:nvSpPr>
        <p:spPr>
          <a:xfrm>
            <a:off x="4979194" y="4138017"/>
            <a:ext cx="5656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 all </a:t>
            </a:r>
            <a:endParaRPr lang="en-US" sz="1046" dirty="0"/>
          </a:p>
        </p:txBody>
      </p:sp>
      <p:sp>
        <p:nvSpPr>
          <p:cNvPr id="51" name="Text 40"/>
          <p:cNvSpPr/>
          <p:nvPr/>
        </p:nvSpPr>
        <p:spPr>
          <a:xfrm>
            <a:off x="5544862" y="4138017"/>
            <a:ext cx="25546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dependencies and libraries updated</a:t>
            </a:r>
            <a:endParaRPr lang="en-US" sz="1046" dirty="0"/>
          </a:p>
        </p:txBody>
      </p:sp>
      <p:sp>
        <p:nvSpPr>
          <p:cNvPr id="52" name="Text 41"/>
          <p:cNvSpPr/>
          <p:nvPr/>
        </p:nvSpPr>
        <p:spPr>
          <a:xfrm>
            <a:off x="8099478" y="4138017"/>
            <a:ext cx="2123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</a:t>
            </a:r>
            <a:endParaRPr lang="en-US" sz="1046" dirty="0"/>
          </a:p>
        </p:txBody>
      </p:sp>
      <p:sp>
        <p:nvSpPr>
          <p:cNvPr id="53" name="Text 42"/>
          <p:cNvSpPr/>
          <p:nvPr/>
        </p:nvSpPr>
        <p:spPr>
          <a:xfrm>
            <a:off x="4979194" y="4138017"/>
            <a:ext cx="3862118" cy="380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address known vulnerabilities</a:t>
            </a:r>
            <a:endParaRPr lang="en-US" sz="1046" dirty="0"/>
          </a:p>
        </p:txBody>
      </p:sp>
      <p:sp>
        <p:nvSpPr>
          <p:cNvPr id="54" name="Shape 43"/>
          <p:cNvSpPr/>
          <p:nvPr/>
        </p:nvSpPr>
        <p:spPr>
          <a:xfrm>
            <a:off x="4643438" y="4707731"/>
            <a:ext cx="4286250" cy="5429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5" name="Shape 44"/>
          <p:cNvSpPr/>
          <p:nvPr/>
        </p:nvSpPr>
        <p:spPr>
          <a:xfrm>
            <a:off x="4643438" y="4707731"/>
            <a:ext cx="28575" cy="5429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9163" y="4814888"/>
            <a:ext cx="107156" cy="142875"/>
          </a:xfrm>
          <a:prstGeom prst="rect">
            <a:avLst/>
          </a:prstGeom>
        </p:spPr>
      </p:pic>
      <p:sp>
        <p:nvSpPr>
          <p:cNvPr id="57" name="Text 45"/>
          <p:cNvSpPr/>
          <p:nvPr/>
        </p:nvSpPr>
        <p:spPr>
          <a:xfrm>
            <a:off x="4943475" y="4788098"/>
            <a:ext cx="16949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 comprehensive </a:t>
            </a:r>
            <a:endParaRPr lang="en-US" sz="1046" dirty="0"/>
          </a:p>
        </p:txBody>
      </p:sp>
      <p:sp>
        <p:nvSpPr>
          <p:cNvPr id="58" name="Text 46"/>
          <p:cNvSpPr/>
          <p:nvPr/>
        </p:nvSpPr>
        <p:spPr>
          <a:xfrm>
            <a:off x="6638413" y="4788098"/>
            <a:ext cx="17126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documentation</a:t>
            </a:r>
            <a:endParaRPr lang="en-US" sz="1046" dirty="0"/>
          </a:p>
        </p:txBody>
      </p:sp>
      <p:sp>
        <p:nvSpPr>
          <p:cNvPr id="59" name="Text 47"/>
          <p:cNvSpPr/>
          <p:nvPr/>
        </p:nvSpPr>
        <p:spPr>
          <a:xfrm>
            <a:off x="8351072" y="4788098"/>
            <a:ext cx="2934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60" name="Text 48"/>
          <p:cNvSpPr/>
          <p:nvPr/>
        </p:nvSpPr>
        <p:spPr>
          <a:xfrm>
            <a:off x="4943475" y="4973836"/>
            <a:ext cx="1591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plans</a:t>
            </a:r>
            <a:endParaRPr lang="en-US" sz="1046" dirty="0"/>
          </a:p>
        </p:txBody>
      </p:sp>
      <p:sp>
        <p:nvSpPr>
          <p:cNvPr id="61" name="Text 49"/>
          <p:cNvSpPr/>
          <p:nvPr/>
        </p:nvSpPr>
        <p:spPr>
          <a:xfrm>
            <a:off x="214313" y="5322094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62" name="Text 50"/>
          <p:cNvSpPr/>
          <p:nvPr/>
        </p:nvSpPr>
        <p:spPr>
          <a:xfrm>
            <a:off x="8766218" y="5322094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</a:t>
            </a:r>
            <a:endParaRPr lang="en-US" sz="1046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63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52594" y="944761"/>
            <a:ext cx="36740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Software security is not a feature but a 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5226658" y="944761"/>
            <a:ext cx="19324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process</a:t>
            </a: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7159126" y="944761"/>
            <a:ext cx="43228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</a:t>
            </a: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1542101" y="1224790"/>
            <a:ext cx="605977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must be integrated throughout the entire software development 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4173541" y="1504820"/>
            <a:ext cx="79691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lifecycle. </a:t>
            </a:r>
            <a:endParaRPr lang="en-US" sz="157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078" y="2227762"/>
            <a:ext cx="428625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07601" y="2761757"/>
            <a:ext cx="154958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Management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89422" y="3090370"/>
            <a:ext cx="1785938" cy="5014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Identify, prioritize, and mitigate security risks throughout development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2227762"/>
            <a:ext cx="342900" cy="3429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48971" y="2761757"/>
            <a:ext cx="104602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Touchpoints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679031" y="3090370"/>
            <a:ext cx="1785938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 security best practices at key points in the SDLC 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59" y="2227762"/>
            <a:ext cx="342900" cy="3429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87610" y="2761757"/>
            <a:ext cx="9479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268641" y="3090370"/>
            <a:ext cx="1785938" cy="5014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Build security expertise and awareness across the organization </a:t>
            </a:r>
            <a:endParaRPr lang="en-US" sz="942" dirty="0"/>
          </a:p>
        </p:txBody>
      </p:sp>
      <p:sp>
        <p:nvSpPr>
          <p:cNvPr id="18" name="Shape 12"/>
          <p:cNvSpPr/>
          <p:nvPr/>
        </p:nvSpPr>
        <p:spPr>
          <a:xfrm>
            <a:off x="1714500" y="3806140"/>
            <a:ext cx="5715000" cy="75723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3"/>
          <p:cNvSpPr/>
          <p:nvPr/>
        </p:nvSpPr>
        <p:spPr>
          <a:xfrm>
            <a:off x="1714500" y="3806140"/>
            <a:ext cx="5715000" cy="757238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is a process, not a product. It's about building systems that remain secure despite inevitable vulnerabilities and attacks. </a:t>
            </a:r>
            <a:endParaRPr lang="en-US" sz="1238" dirty="0"/>
          </a:p>
        </p:txBody>
      </p:sp>
      <p:sp>
        <p:nvSpPr>
          <p:cNvPr id="20" name="Text 14"/>
          <p:cNvSpPr/>
          <p:nvPr/>
        </p:nvSpPr>
        <p:spPr>
          <a:xfrm>
            <a:off x="285750" y="4706252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8694781" y="4706252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 I: RISK MANAGEMENT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14313" y="1156590"/>
            <a:ext cx="42862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Risk Management?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14313" y="1456627"/>
            <a:ext cx="4286250" cy="551464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14313" y="1456627"/>
            <a:ext cx="4286250" cy="55146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continuous process that identifies, ranks, tracks, and understands software security risks.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214313" y="2115248"/>
            <a:ext cx="42862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RMF Activities:</a:t>
            </a:r>
            <a:endParaRPr lang="en-US" sz="1575" dirty="0"/>
          </a:p>
        </p:txBody>
      </p:sp>
      <p:sp>
        <p:nvSpPr>
          <p:cNvPr id="8" name="Shape 5"/>
          <p:cNvSpPr/>
          <p:nvPr/>
        </p:nvSpPr>
        <p:spPr>
          <a:xfrm>
            <a:off x="214313" y="2415285"/>
            <a:ext cx="4286250" cy="328613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14313" y="2415285"/>
            <a:ext cx="28575" cy="328613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508154"/>
            <a:ext cx="171450" cy="1428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069" y="2472435"/>
            <a:ext cx="22154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 the business context</a:t>
            </a:r>
            <a:endParaRPr lang="en-US" sz="1046" dirty="0"/>
          </a:p>
        </p:txBody>
      </p:sp>
      <p:sp>
        <p:nvSpPr>
          <p:cNvPr id="12" name="Shape 8"/>
          <p:cNvSpPr/>
          <p:nvPr/>
        </p:nvSpPr>
        <p:spPr>
          <a:xfrm>
            <a:off x="214313" y="2801048"/>
            <a:ext cx="4286250" cy="328613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214313" y="2801048"/>
            <a:ext cx="28575" cy="328613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2893916"/>
            <a:ext cx="171450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50069" y="2858198"/>
            <a:ext cx="24165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 business and technical risks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214313" y="3186810"/>
            <a:ext cx="4286250" cy="328613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14313" y="3186810"/>
            <a:ext cx="28575" cy="328613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63" y="3279679"/>
            <a:ext cx="171450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50069" y="3243960"/>
            <a:ext cx="19921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Synthesize and prioritize risks</a:t>
            </a:r>
            <a:endParaRPr lang="en-US" sz="1046" dirty="0"/>
          </a:p>
        </p:txBody>
      </p:sp>
      <p:sp>
        <p:nvSpPr>
          <p:cNvPr id="20" name="Shape 14"/>
          <p:cNvSpPr/>
          <p:nvPr/>
        </p:nvSpPr>
        <p:spPr>
          <a:xfrm>
            <a:off x="214313" y="3572573"/>
            <a:ext cx="4286250" cy="328613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214313" y="3572573"/>
            <a:ext cx="28575" cy="328613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63" y="3665441"/>
            <a:ext cx="171450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0069" y="3629723"/>
            <a:ext cx="17533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Define mitigation strategy</a:t>
            </a:r>
            <a:endParaRPr lang="en-US" sz="1046" dirty="0"/>
          </a:p>
        </p:txBody>
      </p:sp>
      <p:sp>
        <p:nvSpPr>
          <p:cNvPr id="24" name="Shape 17"/>
          <p:cNvSpPr/>
          <p:nvPr/>
        </p:nvSpPr>
        <p:spPr>
          <a:xfrm>
            <a:off x="214313" y="3958335"/>
            <a:ext cx="4286250" cy="328613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8"/>
          <p:cNvSpPr/>
          <p:nvPr/>
        </p:nvSpPr>
        <p:spPr>
          <a:xfrm>
            <a:off x="214313" y="3958335"/>
            <a:ext cx="28575" cy="328613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63" y="4051204"/>
            <a:ext cx="171450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50069" y="4015485"/>
            <a:ext cx="18269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Carry out fixes and validate</a:t>
            </a:r>
            <a:endParaRPr lang="en-US" sz="1046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25" y="1717179"/>
            <a:ext cx="3571875" cy="200918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214313" y="471487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30" name="Text 21"/>
          <p:cNvSpPr/>
          <p:nvPr/>
        </p:nvSpPr>
        <p:spPr>
          <a:xfrm>
            <a:off x="8847953" y="4714875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41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PILLAR II: TOUCHPOINTS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14413"/>
            <a:ext cx="42148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are Security Touchpoints?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85750" y="1421606"/>
            <a:ext cx="4214813" cy="831466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85750" y="1421606"/>
            <a:ext cx="4214813" cy="831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Best practices applied to software artifacts throughout the development lifecycle to ensure security is built in, not bolted on.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285750" y="2395947"/>
            <a:ext cx="42148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Characteristics</a:t>
            </a:r>
            <a:endParaRPr lang="en-US" sz="1575" dirty="0"/>
          </a:p>
        </p:txBody>
      </p:sp>
      <p:sp>
        <p:nvSpPr>
          <p:cNvPr id="8" name="Shape 5"/>
          <p:cNvSpPr/>
          <p:nvPr/>
        </p:nvSpPr>
        <p:spPr>
          <a:xfrm>
            <a:off x="285750" y="2803141"/>
            <a:ext cx="4214813" cy="1271476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371475" y="2888866"/>
            <a:ext cx="404336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Applied at specific points in the SDLC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371475" y="3108871"/>
            <a:ext cx="4043363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 on different artifacts (code, design, requirements)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371475" y="3548881"/>
            <a:ext cx="404336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 proactive and reactive approaches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371475" y="3768886"/>
            <a:ext cx="404336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with existing development processes</a:t>
            </a:r>
            <a:endParaRPr lang="en-US" sz="1238" dirty="0"/>
          </a:p>
        </p:txBody>
      </p:sp>
      <p:sp>
        <p:nvSpPr>
          <p:cNvPr id="13" name="Text 10"/>
          <p:cNvSpPr/>
          <p:nvPr/>
        </p:nvSpPr>
        <p:spPr>
          <a:xfrm>
            <a:off x="285750" y="4217491"/>
            <a:ext cx="42148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575" dirty="0"/>
          </a:p>
        </p:txBody>
      </p:sp>
      <p:sp>
        <p:nvSpPr>
          <p:cNvPr id="14" name="Shape 11"/>
          <p:cNvSpPr/>
          <p:nvPr/>
        </p:nvSpPr>
        <p:spPr>
          <a:xfrm>
            <a:off x="285749" y="4535045"/>
            <a:ext cx="4214813" cy="831466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200025" y="4374763"/>
            <a:ext cx="4214813" cy="831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Touchpoints provide a structured approach to identify and address security issues early, reducing cost and improving overall security posture. </a:t>
            </a:r>
            <a:endParaRPr lang="en-US" sz="1238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1877969"/>
            <a:ext cx="4214813" cy="28575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285750" y="5741901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8776515" y="5741901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0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SEVEN TOUCHPOINTS (1)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14413"/>
            <a:ext cx="4179094" cy="1343025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1014413"/>
            <a:ext cx="28575" cy="1343025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164431"/>
            <a:ext cx="214313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375" y="1121569"/>
            <a:ext cx="107535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Review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92906" y="1447878"/>
            <a:ext cx="3964781" cy="8047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Systematic examination of source code to find and fix security vulnerabilities that automated tools might miss. Focuses on implementation bugs and security-specific issues. </a:t>
            </a:r>
            <a:r>
              <a:rPr lang="en-IN" sz="1046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E.g</a:t>
            </a:r>
            <a:r>
              <a:rPr lang="en-IN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IN" sz="1046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Checkmarx</a:t>
            </a:r>
            <a:r>
              <a:rPr lang="en-IN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IN" sz="1046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CxSAST</a:t>
            </a:r>
            <a:r>
              <a:rPr lang="en-IN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SonarQube, Bandit </a:t>
            </a:r>
            <a:endParaRPr lang="ar-EG" sz="1046" dirty="0">
              <a:solidFill>
                <a:srgbClr val="FFFFFF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285750" y="2464594"/>
            <a:ext cx="4179094" cy="114300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285750" y="2464594"/>
            <a:ext cx="28575" cy="114300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614613"/>
            <a:ext cx="192881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2944" y="2571750"/>
            <a:ext cx="228014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Architectural Risk Analysis 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392906" y="2878518"/>
            <a:ext cx="3964781" cy="64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Examines software design and architecture for security flaws. Identifies threats, vulnerabilities, and appropriate countermeasures at the design level. </a:t>
            </a:r>
            <a:r>
              <a:rPr lang="en-US" sz="1046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E.g</a:t>
            </a: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Microsoft Threat Modeling Tool , OWASP Threat Dragon</a:t>
            </a:r>
            <a:endParaRPr lang="en-US" sz="1046" dirty="0"/>
          </a:p>
        </p:txBody>
      </p:sp>
      <p:sp>
        <p:nvSpPr>
          <p:cNvPr id="14" name="Shape 9"/>
          <p:cNvSpPr/>
          <p:nvPr/>
        </p:nvSpPr>
        <p:spPr>
          <a:xfrm>
            <a:off x="285750" y="3714750"/>
            <a:ext cx="4179094" cy="114300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285750" y="3714750"/>
            <a:ext cx="28575" cy="114300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864769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1513" y="3821906"/>
            <a:ext cx="16870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Penetration Testing 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392906" y="4150519"/>
            <a:ext cx="3964781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Simulates attacks from malicious outsiders to identify exploitable vulnerabilities in deployed software. Tests the system from an attacker's perspective. 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285750" y="5000625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8776515" y="5000625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46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24C0B-E531-A85F-B4A2-352F11284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4" y="1378745"/>
            <a:ext cx="4323177" cy="3109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SEVEN TOUCHPOINTS (2)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728788"/>
            <a:ext cx="4179094" cy="1047257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1728788"/>
            <a:ext cx="28575" cy="1047257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900238"/>
            <a:ext cx="150019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081" y="1835944"/>
            <a:ext cx="37076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Risk-Based Security Tests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50081" y="2128838"/>
            <a:ext cx="3707606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designed specifically to probe security risks identified during the architectural risk analysis and requirements phases.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2918920"/>
            <a:ext cx="4179094" cy="867240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285750" y="2918920"/>
            <a:ext cx="28575" cy="867240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090370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1513" y="3050789"/>
            <a:ext cx="34079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 Abuse Cases (Security Requirements)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71513" y="3354012"/>
            <a:ext cx="3686175" cy="2899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Abuse cases define how an attacker might misuse the system, essentially negative test cases for security. </a:t>
            </a:r>
            <a:endParaRPr lang="en-US" sz="942" dirty="0"/>
          </a:p>
        </p:txBody>
      </p:sp>
      <p:sp>
        <p:nvSpPr>
          <p:cNvPr id="14" name="Shape 9"/>
          <p:cNvSpPr/>
          <p:nvPr/>
        </p:nvSpPr>
        <p:spPr>
          <a:xfrm>
            <a:off x="4679156" y="1638793"/>
            <a:ext cx="4179094" cy="1047257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4679156" y="1638793"/>
            <a:ext cx="28575" cy="1047257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810243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064919" y="1770662"/>
            <a:ext cx="190757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Security Operations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064919" y="2038843"/>
            <a:ext cx="3686175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Maintaining security during deployment and operations through proper configuration, monitoring, and incident response. </a:t>
            </a:r>
            <a:endParaRPr lang="en-US" sz="942" dirty="0"/>
          </a:p>
        </p:txBody>
      </p:sp>
      <p:sp>
        <p:nvSpPr>
          <p:cNvPr id="19" name="Shape 13"/>
          <p:cNvSpPr/>
          <p:nvPr/>
        </p:nvSpPr>
        <p:spPr>
          <a:xfrm>
            <a:off x="4679156" y="2828925"/>
            <a:ext cx="4179094" cy="1047257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4679156" y="2828925"/>
            <a:ext cx="28575" cy="1047257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3000375"/>
            <a:ext cx="171450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64919" y="2936081"/>
            <a:ext cx="36861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7. External Analysis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5064919" y="3228975"/>
            <a:ext cx="3686175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Independent security review by external experts who can provide an unbiased assessment of the system's security posture. 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285750" y="4643438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25" name="Text 18"/>
          <p:cNvSpPr/>
          <p:nvPr/>
        </p:nvSpPr>
        <p:spPr>
          <a:xfrm>
            <a:off x="8776515" y="4643438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04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119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FIXING DEFECTS: EARLY IS BETTER!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942975"/>
            <a:ext cx="4179094" cy="934352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942975"/>
            <a:ext cx="28575" cy="934352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71563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1513" y="1051917"/>
            <a:ext cx="27233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fixing security defects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394844" y="1051917"/>
            <a:ext cx="8041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increases 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1513" y="1291930"/>
            <a:ext cx="11706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exponentially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842195" y="1291930"/>
            <a:ext cx="23338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later they are discovered 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71513" y="1531944"/>
            <a:ext cx="22923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development lifecycle.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285750" y="2020202"/>
            <a:ext cx="4179094" cy="934352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285750" y="2020202"/>
            <a:ext cx="28575" cy="934352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48790"/>
            <a:ext cx="171450" cy="1714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1513" y="2129144"/>
            <a:ext cx="269760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touchpoints help identify 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71513" y="2369158"/>
            <a:ext cx="11711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vulnerabilities 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842697" y="2369158"/>
            <a:ext cx="14436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in the SDLC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3286320" y="2369158"/>
            <a:ext cx="8811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they 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671513" y="2609171"/>
            <a:ext cx="195144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 less expensive to fix.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285750" y="3097430"/>
            <a:ext cx="4179094" cy="694339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285750" y="3097430"/>
            <a:ext cx="28575" cy="694339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226017"/>
            <a:ext cx="128588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28650" y="3206372"/>
            <a:ext cx="18077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defect found during 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2436437" y="3206372"/>
            <a:ext cx="10155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review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3451938" y="3206372"/>
            <a:ext cx="75268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costs 10-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628650" y="3446385"/>
            <a:ext cx="26148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30x less to fix than one found in 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3243458" y="3446385"/>
            <a:ext cx="9438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production</a:t>
            </a:r>
            <a:endParaRPr lang="en-US" sz="1350" dirty="0"/>
          </a:p>
        </p:txBody>
      </p:sp>
      <p:sp>
        <p:nvSpPr>
          <p:cNvPr id="28" name="Text 22"/>
          <p:cNvSpPr/>
          <p:nvPr/>
        </p:nvSpPr>
        <p:spPr>
          <a:xfrm>
            <a:off x="4187298" y="3446385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  <p:sp>
        <p:nvSpPr>
          <p:cNvPr id="29" name="Shape 23"/>
          <p:cNvSpPr/>
          <p:nvPr/>
        </p:nvSpPr>
        <p:spPr>
          <a:xfrm>
            <a:off x="285750" y="3934644"/>
            <a:ext cx="4179094" cy="934352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285750" y="3934644"/>
            <a:ext cx="28575" cy="934352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4063231"/>
            <a:ext cx="171450" cy="17145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671513" y="4043586"/>
            <a:ext cx="133063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Implementing a </a:t>
            </a:r>
            <a:endParaRPr lang="en-US" sz="1350" dirty="0"/>
          </a:p>
        </p:txBody>
      </p:sp>
      <p:sp>
        <p:nvSpPr>
          <p:cNvPr id="33" name="Text 26"/>
          <p:cNvSpPr/>
          <p:nvPr/>
        </p:nvSpPr>
        <p:spPr>
          <a:xfrm>
            <a:off x="2002148" y="4043586"/>
            <a:ext cx="7404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shift-left</a:t>
            </a:r>
            <a:endParaRPr lang="en-US" sz="1350" dirty="0"/>
          </a:p>
        </p:txBody>
      </p:sp>
      <p:sp>
        <p:nvSpPr>
          <p:cNvPr id="34" name="Text 27"/>
          <p:cNvSpPr/>
          <p:nvPr/>
        </p:nvSpPr>
        <p:spPr>
          <a:xfrm>
            <a:off x="2742642" y="4043586"/>
            <a:ext cx="14832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approach </a:t>
            </a:r>
            <a:endParaRPr lang="en-US" sz="1350" dirty="0"/>
          </a:p>
        </p:txBody>
      </p:sp>
      <p:sp>
        <p:nvSpPr>
          <p:cNvPr id="35" name="Text 28"/>
          <p:cNvSpPr/>
          <p:nvPr/>
        </p:nvSpPr>
        <p:spPr>
          <a:xfrm>
            <a:off x="671513" y="4283599"/>
            <a:ext cx="313155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reduces overall development costs and </a:t>
            </a:r>
            <a:endParaRPr lang="en-US" sz="1350" dirty="0"/>
          </a:p>
        </p:txBody>
      </p:sp>
      <p:sp>
        <p:nvSpPr>
          <p:cNvPr id="36" name="Text 29"/>
          <p:cNvSpPr/>
          <p:nvPr/>
        </p:nvSpPr>
        <p:spPr>
          <a:xfrm>
            <a:off x="671513" y="4523612"/>
            <a:ext cx="213335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security posture.</a:t>
            </a:r>
            <a:endParaRPr lang="en-US" sz="1350" dirty="0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477221"/>
            <a:ext cx="4179094" cy="2857500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285750" y="5011871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8776515" y="5011871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104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3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1- CODE REVIEW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68046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Security Code Review?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85750" y="1368084"/>
            <a:ext cx="4179094" cy="109433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85750" y="1368084"/>
            <a:ext cx="4179094" cy="109433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systematic examination of source code to identify security vulnerabilities that automated tools might miss. It focuses on implementation bugs and security-specific issues.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285750" y="2605292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Benefits</a:t>
            </a:r>
            <a:endParaRPr lang="en-US" sz="1575" dirty="0"/>
          </a:p>
        </p:txBody>
      </p:sp>
      <p:sp>
        <p:nvSpPr>
          <p:cNvPr id="8" name="Shape 5"/>
          <p:cNvSpPr/>
          <p:nvPr/>
        </p:nvSpPr>
        <p:spPr>
          <a:xfrm>
            <a:off x="285750" y="2905330"/>
            <a:ext cx="4179094" cy="1600088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033917"/>
            <a:ext cx="157163" cy="1571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57225" y="3012486"/>
            <a:ext cx="3700463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vulnerabilities early in the development cycle</a:t>
            </a:r>
            <a:endParaRPr lang="en-US" sz="123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545365"/>
            <a:ext cx="157163" cy="1571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7225" y="3523934"/>
            <a:ext cx="3051023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Catches issues that automated tools miss</a:t>
            </a:r>
            <a:endParaRPr lang="en-US" sz="123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836808"/>
            <a:ext cx="157163" cy="1571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3815376"/>
            <a:ext cx="3316932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Builds security awareness among developers</a:t>
            </a:r>
            <a:endParaRPr lang="en-US" sz="1238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4128250"/>
            <a:ext cx="157163" cy="1571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7225" y="4106819"/>
            <a:ext cx="3001966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Reduces the cost of fixing security issues</a:t>
            </a:r>
            <a:endParaRPr lang="en-US" sz="1238" dirty="0"/>
          </a:p>
        </p:txBody>
      </p:sp>
      <p:sp>
        <p:nvSpPr>
          <p:cNvPr id="17" name="Text 10"/>
          <p:cNvSpPr/>
          <p:nvPr/>
        </p:nvSpPr>
        <p:spPr>
          <a:xfrm>
            <a:off x="4679156" y="942975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Buffer Overflow</a:t>
            </a:r>
            <a:endParaRPr lang="en-US" sz="1575" dirty="0"/>
          </a:p>
        </p:txBody>
      </p:sp>
      <p:sp>
        <p:nvSpPr>
          <p:cNvPr id="18" name="Shape 11"/>
          <p:cNvSpPr/>
          <p:nvPr/>
        </p:nvSpPr>
        <p:spPr>
          <a:xfrm>
            <a:off x="4679156" y="1243013"/>
            <a:ext cx="4179094" cy="1564481"/>
          </a:xfrm>
          <a:prstGeom prst="rect">
            <a:avLst/>
          </a:prstGeom>
          <a:solidFill>
            <a:srgbClr val="1F2B37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2"/>
          <p:cNvSpPr/>
          <p:nvPr/>
        </p:nvSpPr>
        <p:spPr>
          <a:xfrm>
            <a:off x="4679156" y="1243013"/>
            <a:ext cx="28575" cy="1564481"/>
          </a:xfrm>
          <a:prstGeom prst="rect">
            <a:avLst/>
          </a:prstGeom>
          <a:solidFill>
            <a:srgbClr val="4F76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3"/>
          <p:cNvSpPr/>
          <p:nvPr/>
        </p:nvSpPr>
        <p:spPr>
          <a:xfrm>
            <a:off x="4786313" y="1301634"/>
            <a:ext cx="2115964" cy="2899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Vulnerable code </a:t>
            </a:r>
            <a:endParaRPr lang="ar-EG" sz="942" b="1" dirty="0">
              <a:solidFill>
                <a:srgbClr val="E66C4D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void copy_data(char *input) { char 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4786313" y="1551980"/>
            <a:ext cx="35828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66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buffer[64]; strcpy(buffer, input); // No bounds checking }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8402613" y="1551980"/>
            <a:ext cx="1062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4786313" y="1687397"/>
            <a:ext cx="2790829" cy="2899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IN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Fixing </a:t>
            </a: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code </a:t>
            </a:r>
            <a:endParaRPr lang="ar-EG" sz="942" b="1" dirty="0">
              <a:solidFill>
                <a:srgbClr val="CCCC4D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void copy_data(char *input) { char buffer[64]; 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4786313" y="1937742"/>
            <a:ext cx="3893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size_t input_len = strlen(input); if (input_len &lt; sizeof(buffer)) {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4786313" y="2130623"/>
            <a:ext cx="24835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strncpy(buffer, input, sizeof(buffer)-1);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4786313" y="2130623"/>
            <a:ext cx="3941620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buffer[sizeof(buffer)-1] = '\0'; } else { // Handle error condition 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4786313" y="2323505"/>
            <a:ext cx="3754152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log_error("Input too large"); } }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4679156" y="2950369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Process</a:t>
            </a:r>
            <a:endParaRPr lang="en-US" sz="1575" dirty="0"/>
          </a:p>
        </p:txBody>
      </p:sp>
      <p:sp>
        <p:nvSpPr>
          <p:cNvPr id="29" name="Shape 22"/>
          <p:cNvSpPr/>
          <p:nvPr/>
        </p:nvSpPr>
        <p:spPr>
          <a:xfrm>
            <a:off x="4679156" y="3250406"/>
            <a:ext cx="4179094" cy="138008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378994"/>
            <a:ext cx="78581" cy="157163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4972050" y="3357563"/>
            <a:ext cx="2116531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security-critical code</a:t>
            </a:r>
            <a:endParaRPr lang="en-US" sz="1238" dirty="0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3670436"/>
            <a:ext cx="98227" cy="15716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4991695" y="3649005"/>
            <a:ext cx="2771887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security checklists and patterns</a:t>
            </a:r>
            <a:endParaRPr lang="en-US" sz="1238" dirty="0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3961879"/>
            <a:ext cx="100013" cy="157163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4993481" y="3940448"/>
            <a:ext cx="3107587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Conduct manual and tool-assisted reviews</a:t>
            </a:r>
            <a:endParaRPr lang="en-US" sz="1238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13" y="4253322"/>
            <a:ext cx="117872" cy="157163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011341" y="4231891"/>
            <a:ext cx="2140418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and track findings</a:t>
            </a:r>
            <a:endParaRPr lang="en-US" sz="1238" dirty="0"/>
          </a:p>
        </p:txBody>
      </p:sp>
      <p:sp>
        <p:nvSpPr>
          <p:cNvPr id="38" name="Text 27"/>
          <p:cNvSpPr/>
          <p:nvPr/>
        </p:nvSpPr>
        <p:spPr>
          <a:xfrm>
            <a:off x="285750" y="4773364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39" name="Text 28"/>
          <p:cNvSpPr/>
          <p:nvPr/>
        </p:nvSpPr>
        <p:spPr>
          <a:xfrm>
            <a:off x="8776515" y="4773364"/>
            <a:ext cx="817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104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6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 ARCHITECTURAL RISK ANALYSIS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942975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Architectural Risk Analysis?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79094" cy="1094333"/>
          </a:xfrm>
          <a:prstGeom prst="rect">
            <a:avLst/>
          </a:prstGeom>
          <a:solidFill>
            <a:srgbClr val="4F76F6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85750" y="1243013"/>
            <a:ext cx="4179094" cy="109433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systematic approach to identifying vulnerabilities and threats at the design level, before code is written. It examines how components interact and identifies security flaws in the architecture. 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285750" y="2480221"/>
            <a:ext cx="417909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4F76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Steps:</a:t>
            </a:r>
            <a:endParaRPr lang="en-US" sz="1575" dirty="0"/>
          </a:p>
        </p:txBody>
      </p:sp>
      <p:sp>
        <p:nvSpPr>
          <p:cNvPr id="8" name="Shape 5"/>
          <p:cNvSpPr/>
          <p:nvPr/>
        </p:nvSpPr>
        <p:spPr>
          <a:xfrm>
            <a:off x="285750" y="2780258"/>
            <a:ext cx="4179094" cy="54292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85750" y="2780258"/>
            <a:ext cx="28575" cy="54292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371475" y="2865983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92944" y="2865983"/>
            <a:ext cx="3686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Characterize the architecture (components, data flows, trust boundaries)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285750" y="3323183"/>
            <a:ext cx="4179094" cy="42862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285750" y="3323183"/>
            <a:ext cx="28575" cy="42862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371475" y="3408908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92944" y="3408908"/>
            <a:ext cx="2700505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attack surfaces and entry points</a:t>
            </a:r>
            <a:endParaRPr lang="en-US" sz="1046" dirty="0"/>
          </a:p>
        </p:txBody>
      </p:sp>
      <p:sp>
        <p:nvSpPr>
          <p:cNvPr id="16" name="Shape 13"/>
          <p:cNvSpPr/>
          <p:nvPr/>
        </p:nvSpPr>
        <p:spPr>
          <a:xfrm>
            <a:off x="285750" y="3751808"/>
            <a:ext cx="4179094" cy="54292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285750" y="3751808"/>
            <a:ext cx="28575" cy="54292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371475" y="3837533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92944" y="3837533"/>
            <a:ext cx="3686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 threat modeling techniques (STRIDE, attack trees)</a:t>
            </a:r>
            <a:endParaRPr lang="en-US" sz="1046" dirty="0"/>
          </a:p>
        </p:txBody>
      </p:sp>
      <p:sp>
        <p:nvSpPr>
          <p:cNvPr id="20" name="Shape 17"/>
          <p:cNvSpPr/>
          <p:nvPr/>
        </p:nvSpPr>
        <p:spPr>
          <a:xfrm>
            <a:off x="285750" y="4294733"/>
            <a:ext cx="4179094" cy="428625"/>
          </a:xfrm>
          <a:prstGeom prst="rect">
            <a:avLst/>
          </a:prstGeom>
          <a:solidFill>
            <a:srgbClr val="CCCC4D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285750" y="4294733"/>
            <a:ext cx="28575" cy="428625"/>
          </a:xfrm>
          <a:prstGeom prst="rect">
            <a:avLst/>
          </a:prstGeom>
          <a:solidFill>
            <a:srgbClr val="CCCC4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371475" y="4380458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CCCC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92944" y="4380458"/>
            <a:ext cx="3278423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Determine risk severity and prioritize mitigations</a:t>
            </a:r>
            <a:endParaRPr lang="en-US" sz="1046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583010"/>
            <a:ext cx="4179094" cy="2500313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285750" y="4866233"/>
            <a:ext cx="14959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046" dirty="0"/>
          </a:p>
        </p:txBody>
      </p:sp>
      <p:sp>
        <p:nvSpPr>
          <p:cNvPr id="26" name="Text 22"/>
          <p:cNvSpPr/>
          <p:nvPr/>
        </p:nvSpPr>
        <p:spPr>
          <a:xfrm>
            <a:off x="8694781" y="4866233"/>
            <a:ext cx="1634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7F6F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104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3403</Words>
  <Application>Microsoft Office PowerPoint</Application>
  <PresentationFormat>On-screen Show (16:9)</PresentationFormat>
  <Paragraphs>565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Axe2046</cp:lastModifiedBy>
  <cp:revision>17</cp:revision>
  <dcterms:created xsi:type="dcterms:W3CDTF">2025-07-31T23:44:04Z</dcterms:created>
  <dcterms:modified xsi:type="dcterms:W3CDTF">2025-08-01T23:06:51Z</dcterms:modified>
</cp:coreProperties>
</file>